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9" r:id="rId4"/>
    <p:sldId id="444" r:id="rId5"/>
    <p:sldId id="262" r:id="rId6"/>
    <p:sldId id="445" r:id="rId7"/>
    <p:sldId id="446" r:id="rId8"/>
    <p:sldId id="267" r:id="rId9"/>
    <p:sldId id="268" r:id="rId10"/>
    <p:sldId id="269" r:id="rId11"/>
    <p:sldId id="270" r:id="rId12"/>
    <p:sldId id="272" r:id="rId13"/>
    <p:sldId id="271" r:id="rId14"/>
    <p:sldId id="447"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1pPr>
    <a:lvl2pPr marL="0" marR="0" indent="4572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2pPr>
    <a:lvl3pPr marL="0" marR="0" indent="9144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3pPr>
    <a:lvl4pPr marL="0" marR="0" indent="13716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4pPr>
    <a:lvl5pPr marL="0" marR="0" indent="18288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5pPr>
    <a:lvl6pPr marL="0" marR="0" indent="22860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6pPr>
    <a:lvl7pPr marL="0" marR="0" indent="27432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7pPr>
    <a:lvl8pPr marL="0" marR="0" indent="32004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8pPr>
    <a:lvl9pPr marL="0" marR="0" indent="365760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DF"/>
          </a:solidFill>
        </a:fill>
      </a:tcStyle>
    </a:wholeTbl>
    <a:band2H>
      <a:tcTxStyle/>
      <a:tcStyle>
        <a:tcBdr/>
        <a:fill>
          <a:solidFill>
            <a:srgbClr val="E6EAF0"/>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ACC"/>
          </a:solidFill>
        </a:fill>
      </a:tcStyle>
    </a:wholeTbl>
    <a:band2H>
      <a:tcTxStyle/>
      <a:tcStyle>
        <a:tcBdr/>
        <a:fill>
          <a:solidFill>
            <a:srgbClr val="F6E6E7"/>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E8CB"/>
          </a:solidFill>
        </a:fill>
      </a:tcStyle>
    </a:wholeTbl>
    <a:band2H>
      <a:tcTxStyle/>
      <a:tcStyle>
        <a:tcBdr/>
        <a:fill>
          <a:solidFill>
            <a:srgbClr val="EAF4E7"/>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Verdana"/>
          <a:ea typeface="Verdana"/>
          <a:cs typeface="Verdan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Verdana"/>
          <a:ea typeface="Verdana"/>
          <a:cs typeface="Verdan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Verdana"/>
          <a:ea typeface="Verdana"/>
          <a:cs typeface="Verdan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1758" y="11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1143000" y="685800"/>
            <a:ext cx="4572000" cy="3429000"/>
          </a:xfrm>
          <a:prstGeom prst="rect">
            <a:avLst/>
          </a:prstGeom>
        </p:spPr>
        <p:txBody>
          <a:bodyPr/>
          <a:lstStyle/>
          <a:p>
            <a:endParaRPr/>
          </a:p>
        </p:txBody>
      </p:sp>
      <p:sp>
        <p:nvSpPr>
          <p:cNvPr id="265" name="Shape 26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D8AF8-82B0-9B40-8AD2-24B7660F2C83}" type="slidenum">
              <a:rPr lang="en-US" smtClean="0"/>
              <a:t>4</a:t>
            </a:fld>
            <a:endParaRPr lang="en-US"/>
          </a:p>
        </p:txBody>
      </p:sp>
    </p:spTree>
    <p:extLst>
      <p:ext uri="{BB962C8B-B14F-4D97-AF65-F5344CB8AC3E}">
        <p14:creationId xmlns:p14="http://schemas.microsoft.com/office/powerpoint/2010/main" val="501212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noRot="1" noChangeAspect="1"/>
          </p:cNvSpPr>
          <p:nvPr>
            <p:ph type="sldImg"/>
          </p:nvPr>
        </p:nvSpPr>
        <p:spPr>
          <a:prstGeom prst="rect">
            <a:avLst/>
          </a:prstGeom>
        </p:spPr>
        <p:txBody>
          <a:bodyPr/>
          <a:lstStyle/>
          <a:p>
            <a:endParaRPr/>
          </a:p>
        </p:txBody>
      </p:sp>
      <p:sp>
        <p:nvSpPr>
          <p:cNvPr id="370" name="Shape 370"/>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Shape 394"/>
          <p:cNvSpPr>
            <a:spLocks noGrp="1" noRot="1" noChangeAspect="1"/>
          </p:cNvSpPr>
          <p:nvPr>
            <p:ph type="sldImg"/>
          </p:nvPr>
        </p:nvSpPr>
        <p:spPr>
          <a:prstGeom prst="rect">
            <a:avLst/>
          </a:prstGeom>
        </p:spPr>
        <p:txBody>
          <a:bodyPr/>
          <a:lstStyle/>
          <a:p>
            <a:endParaRPr/>
          </a:p>
        </p:txBody>
      </p:sp>
      <p:sp>
        <p:nvSpPr>
          <p:cNvPr id="395" name="Shape 395"/>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noRot="1" noChangeAspect="1"/>
          </p:cNvSpPr>
          <p:nvPr>
            <p:ph type="sldImg"/>
          </p:nvPr>
        </p:nvSpPr>
        <p:spPr>
          <a:prstGeom prst="rect">
            <a:avLst/>
          </a:prstGeom>
        </p:spPr>
        <p:txBody>
          <a:bodyPr/>
          <a:lstStyle/>
          <a:p>
            <a:endParaRPr/>
          </a:p>
        </p:txBody>
      </p:sp>
      <p:sp>
        <p:nvSpPr>
          <p:cNvPr id="403" name="Shape 403"/>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noRot="1" noChangeAspect="1"/>
          </p:cNvSpPr>
          <p:nvPr>
            <p:ph type="sldImg"/>
          </p:nvPr>
        </p:nvSpPr>
        <p:spPr>
          <a:prstGeom prst="rect">
            <a:avLst/>
          </a:prstGeom>
        </p:spPr>
        <p:txBody>
          <a:bodyPr/>
          <a:lstStyle/>
          <a:p>
            <a:endParaRPr/>
          </a:p>
        </p:txBody>
      </p:sp>
      <p:sp>
        <p:nvSpPr>
          <p:cNvPr id="417" name="Shape 417"/>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6D8AF8-82B0-9B40-8AD2-24B7660F2C83}" type="slidenum">
              <a:rPr lang="en-US" smtClean="0"/>
              <a:t>6</a:t>
            </a:fld>
            <a:endParaRPr lang="en-US"/>
          </a:p>
        </p:txBody>
      </p:sp>
    </p:spTree>
    <p:extLst>
      <p:ext uri="{BB962C8B-B14F-4D97-AF65-F5344CB8AC3E}">
        <p14:creationId xmlns:p14="http://schemas.microsoft.com/office/powerpoint/2010/main" val="2728345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Shape 469"/>
          <p:cNvSpPr>
            <a:spLocks noGrp="1" noRot="1" noChangeAspect="1"/>
          </p:cNvSpPr>
          <p:nvPr>
            <p:ph type="sldImg"/>
          </p:nvPr>
        </p:nvSpPr>
        <p:spPr>
          <a:prstGeom prst="rect">
            <a:avLst/>
          </a:prstGeom>
        </p:spPr>
        <p:txBody>
          <a:bodyPr/>
          <a:lstStyle/>
          <a:p>
            <a:endParaRPr/>
          </a:p>
        </p:txBody>
      </p:sp>
      <p:sp>
        <p:nvSpPr>
          <p:cNvPr id="470" name="Shape 470"/>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Dependency and bonding : depression, isolation from others, manipulation (vulnerable people);</a:t>
            </a:r>
          </a:p>
          <a:p>
            <a:pPr defTabSz="457200">
              <a:lnSpc>
                <a:spcPct val="117999"/>
              </a:lnSpc>
              <a:spcBef>
                <a:spcPts val="0"/>
              </a:spcBef>
              <a:defRPr sz="2200">
                <a:latin typeface="Helvetica Neue"/>
                <a:ea typeface="Helvetica Neue"/>
                <a:cs typeface="Helvetica Neue"/>
                <a:sym typeface="Helvetica Neue"/>
              </a:defRPr>
            </a:pPr>
            <a:r>
              <a:t>Minimization of expert authority and misused for profit  : finalizing tool to minimize hospital costs.</a:t>
            </a:r>
          </a:p>
          <a:p>
            <a:pPr defTabSz="457200">
              <a:lnSpc>
                <a:spcPct val="117999"/>
              </a:lnSpc>
              <a:spcBef>
                <a:spcPts val="0"/>
              </a:spcBef>
              <a:defRPr sz="2200">
                <a:latin typeface="Helvetica Neue"/>
                <a:ea typeface="Helvetica Neue"/>
                <a:cs typeface="Helvetica Neue"/>
                <a:sym typeface="Helvetica Neue"/>
              </a:defRPr>
            </a:pPr>
            <a:r>
              <a:t>Loss of data privacy and protection : misused user information collected by robots at home, drones,..</a:t>
            </a:r>
          </a:p>
          <a:p>
            <a:pPr defTabSz="457200">
              <a:lnSpc>
                <a:spcPct val="117999"/>
              </a:lnSpc>
              <a:spcBef>
                <a:spcPts val="0"/>
              </a:spcBef>
              <a:defRPr sz="2200">
                <a:latin typeface="Helvetica Neue"/>
                <a:ea typeface="Helvetica Neue"/>
                <a:cs typeface="Helvetica Neue"/>
                <a:sym typeface="Helvetica Neue"/>
              </a:defRPr>
            </a:pPr>
            <a:r>
              <a:t>Destruction of private properties: drones falling and damaging private properties or hurting human/animals,</a:t>
            </a:r>
          </a:p>
          <a:p>
            <a:pPr defTabSz="457200">
              <a:lnSpc>
                <a:spcPct val="117999"/>
              </a:lnSpc>
              <a:spcBef>
                <a:spcPts val="0"/>
              </a:spcBef>
              <a:defRPr sz="2200">
                <a:latin typeface="Helvetica Neue"/>
                <a:ea typeface="Helvetica Neue"/>
                <a:cs typeface="Helvetica Neue"/>
                <a:sym typeface="Helvetica Neue"/>
              </a:defRPr>
            </a:pPr>
            <a:r>
              <a:t>Stigmatisation and degradation: sexual robots being abused;</a:t>
            </a:r>
          </a:p>
          <a:p>
            <a:pPr defTabSz="457200">
              <a:lnSpc>
                <a:spcPct val="117999"/>
              </a:lnSpc>
              <a:spcBef>
                <a:spcPts val="0"/>
              </a:spcBef>
              <a:defRPr sz="2200">
                <a:latin typeface="Helvetica Neue"/>
                <a:ea typeface="Helvetica Neue"/>
                <a:cs typeface="Helvetica Neue"/>
                <a:sym typeface="Helvetica Neue"/>
              </a:defRPr>
            </a:pPr>
            <a:r>
              <a:t>Immoral behaviors becoming moral ones: slavery, rape, pedophilia -  replication of abnormal behaviors in the society.</a:t>
            </a:r>
          </a:p>
          <a:p>
            <a:pPr defTabSz="457200">
              <a:lnSpc>
                <a:spcPct val="117999"/>
              </a:lnSpc>
              <a:spcBef>
                <a:spcPts val="0"/>
              </a:spcBef>
              <a:defRPr sz="2200">
                <a:latin typeface="Helvetica Neue"/>
                <a:ea typeface="Helvetica Neue"/>
                <a:cs typeface="Helvetica Neue"/>
                <a:sym typeface="Helvetica Neue"/>
              </a:defRPr>
            </a:pPr>
            <a:r>
              <a:t>Diminishing of empathy and stimulation of aggressive behaviors, like in violent games</a:t>
            </a:r>
          </a:p>
          <a:p>
            <a:pPr defTabSz="457200">
              <a:lnSpc>
                <a:spcPct val="117999"/>
              </a:lnSpc>
              <a:spcBef>
                <a:spcPts val="0"/>
              </a:spcBef>
              <a:defRPr sz="2200">
                <a:latin typeface="Helvetica Neue"/>
                <a:ea typeface="Helvetica Neue"/>
                <a:cs typeface="Helvetica Neue"/>
                <a:sym typeface="Helvetica Neue"/>
              </a:defRPr>
            </a:pPr>
            <a:r>
              <a:t>Responsibility in failures cases: accountability, transparency</a:t>
            </a:r>
          </a:p>
          <a:p>
            <a:pPr defTabSz="457200">
              <a:lnSpc>
                <a:spcPct val="117999"/>
              </a:lnSpc>
              <a:spcBef>
                <a:spcPts val="0"/>
              </a:spcBef>
              <a:defRPr sz="2200">
                <a:latin typeface="Helvetica Neue"/>
                <a:ea typeface="Helvetica Neue"/>
                <a:cs typeface="Helvetica Neue"/>
                <a:sym typeface="Helvetica Neue"/>
              </a:defRPr>
            </a:pPr>
            <a: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prstGeom prst="rect">
            <a:avLst/>
          </a:prstGeom>
        </p:spPr>
        <p:txBody>
          <a:bodyPr/>
          <a:lstStyle/>
          <a:p>
            <a:endParaRPr/>
          </a:p>
        </p:txBody>
      </p:sp>
      <p:sp>
        <p:nvSpPr>
          <p:cNvPr id="493" name="Shape 493"/>
          <p:cNvSpPr>
            <a:spLocks noGrp="1"/>
          </p:cNvSpPr>
          <p:nvPr>
            <p:ph type="body" sz="quarter" idx="1"/>
          </p:nvPr>
        </p:nvSpPr>
        <p:spPr>
          <a:prstGeom prst="rect">
            <a:avLst/>
          </a:prstGeom>
        </p:spPr>
        <p:txBody>
          <a:bodyPr/>
          <a:lstStyle/>
          <a:p>
            <a:r>
              <a:t>Informed encompasses disclosure and comprehension. Disclosure refers to providing accurate information about the benefits and harms that might reasonably be expected from the action under consideration. Comprehension refers to the individual accurate interpretation of what is being disclosed. The idea of consent encompasses voluntariness, comprehension and agreement. Voluntariness refers to ensuring that the action is not controlled or coerced.</a:t>
            </a:r>
          </a:p>
          <a:p>
            <a:endParaRPr/>
          </a:p>
          <a:p>
            <a:r>
              <a:t>Human Welfare:  people's physical, material, and psychological well-being </a:t>
            </a:r>
          </a:p>
          <a:p>
            <a:r>
              <a:t>Privacy: a right of an individual to determine what information about himself or herself can be communicated to others </a:t>
            </a:r>
          </a:p>
          <a:p>
            <a:r>
              <a:t>Freedom From Bias: refers to systematic unfairness perpetrated on individuals or groups, including pre-existing social bias, technical bias, and emergent social bias </a:t>
            </a:r>
          </a:p>
          <a:p>
            <a:r>
              <a:t>Universal Usability: making all people successful users of information technology </a:t>
            </a:r>
          </a:p>
          <a:p>
            <a:r>
              <a:t>Autonomy: people's ability to decide, plan, and act in ways that they believe will help them to achieve their goals </a:t>
            </a:r>
          </a:p>
          <a:p>
            <a:r>
              <a:t>Informed Consent: refers to garnering people's agreement, encompassing criteria of disclosure and comprehension (for informed) and voluntariness, competence, and agreement (for consent) </a:t>
            </a:r>
          </a:p>
          <a:p>
            <a:r>
              <a:t>Accountability: ensures that the actions of a person, people, or institution may be traced uniquely to the person, people, or institution. </a:t>
            </a:r>
          </a:p>
          <a:p>
            <a:r>
              <a:t>Environmental Sustainability: Refers to sustaining ecosystems such that they meet the needs of the present without compromising future generations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lvl1pPr defTabSz="457200">
              <a:lnSpc>
                <a:spcPct val="117999"/>
              </a:lnSpc>
              <a:spcBef>
                <a:spcPts val="0"/>
              </a:spcBef>
              <a:defRPr sz="2200">
                <a:latin typeface="Helvetica Neue"/>
                <a:ea typeface="Helvetica Neue"/>
                <a:cs typeface="Helvetica Neue"/>
                <a:sym typeface="Helvetica Neue"/>
              </a:defRPr>
            </a:lvl1pPr>
          </a:lstStyle>
          <a:p>
            <a:r>
              <a:t>Income, health, public services, leisure, mobility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Shape 557"/>
          <p:cNvSpPr>
            <a:spLocks noGrp="1" noRot="1" noChangeAspect="1"/>
          </p:cNvSpPr>
          <p:nvPr>
            <p:ph type="sldImg"/>
          </p:nvPr>
        </p:nvSpPr>
        <p:spPr>
          <a:prstGeom prst="rect">
            <a:avLst/>
          </a:prstGeom>
        </p:spPr>
        <p:txBody>
          <a:bodyPr/>
          <a:lstStyle/>
          <a:p>
            <a:endParaRPr/>
          </a:p>
        </p:txBody>
      </p:sp>
      <p:sp>
        <p:nvSpPr>
          <p:cNvPr id="558" name="Shape 558"/>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5E9A66-7823-744E-A27A-4DE39E5D849D}" type="slidenum">
              <a:rPr lang="en-US" smtClean="0"/>
              <a:t>7</a:t>
            </a:fld>
            <a:endParaRPr lang="en-US"/>
          </a:p>
        </p:txBody>
      </p:sp>
    </p:spTree>
    <p:extLst>
      <p:ext uri="{BB962C8B-B14F-4D97-AF65-F5344CB8AC3E}">
        <p14:creationId xmlns:p14="http://schemas.microsoft.com/office/powerpoint/2010/main" val="280481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endParaRPr/>
          </a:p>
        </p:txBody>
      </p:sp>
      <p:sp>
        <p:nvSpPr>
          <p:cNvPr id="329" name="Shape 329"/>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a:spLocks noGrp="1" noRot="1" noChangeAspect="1"/>
          </p:cNvSpPr>
          <p:nvPr>
            <p:ph type="sldImg"/>
          </p:nvPr>
        </p:nvSpPr>
        <p:spPr>
          <a:prstGeom prst="rect">
            <a:avLst/>
          </a:prstGeom>
        </p:spPr>
        <p:txBody>
          <a:bodyPr/>
          <a:lstStyle/>
          <a:p>
            <a:endParaRPr/>
          </a:p>
        </p:txBody>
      </p:sp>
      <p:sp>
        <p:nvSpPr>
          <p:cNvPr id="345" name="Shape 345"/>
          <p:cNvSpPr>
            <a:spLocks noGrp="1"/>
          </p:cNvSpPr>
          <p:nvPr>
            <p:ph type="body" sz="quarter" idx="1"/>
          </p:nvPr>
        </p:nvSpPr>
        <p:spPr>
          <a:prstGeom prst="rect">
            <a:avLst/>
          </a:prstGeom>
        </p:spPr>
        <p:txBody>
          <a:bodyPr/>
          <a:lstStyle/>
          <a:p>
            <a:r>
              <a:t>The concrete decomposition from goali to sub-goalsii that enable the robot to accomplish the user’s goalsi. This term is particularly problematic, since practitioners in different fields tend to define it differently, and even within any given field, its usage is arbitrary.</a:t>
            </a:r>
          </a:p>
          <a:p>
            <a:r>
              <a:t>A restatement of the goal from the robot’s perspective. If the goali is the expression of what the operator wants done, the taski is how the robot interprets it (i.e., task planning). Subtasks can be defined to whatever depth it is necessary. Tasks and sub-tasks are accomplished via behaviors and actions. </a:t>
            </a:r>
          </a:p>
          <a:p>
            <a:r>
              <a:t>A lower or higher level behavior. Within a given discussion, it is common for taski to be used as a generic term to enable individuals to differentiate between the behavior or action under discussion and other lower or higher level actions. This is particularly relevant during taski decomposition/taski allocation discussions, where the decomposition process results in sub-tasks that, from the perspective of the original taski, are synonymous with the actions used to accomplish them.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noRot="1" noChangeAspect="1"/>
          </p:cNvSpPr>
          <p:nvPr>
            <p:ph type="sldImg"/>
          </p:nvPr>
        </p:nvSpPr>
        <p:spPr>
          <a:prstGeom prst="rect">
            <a:avLst/>
          </a:prstGeom>
        </p:spPr>
        <p:txBody>
          <a:bodyPr/>
          <a:lstStyle/>
          <a:p>
            <a:endParaRPr/>
          </a:p>
        </p:txBody>
      </p:sp>
      <p:sp>
        <p:nvSpPr>
          <p:cNvPr id="364" name="Shape 364"/>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defTabSz="457200">
              <a:lnSpc>
                <a:spcPct val="117999"/>
              </a:lnSpc>
              <a:spcBef>
                <a:spcPts val="0"/>
              </a:spcBef>
              <a:defRPr sz="2200">
                <a:latin typeface="Helvetica Neue"/>
                <a:ea typeface="Helvetica Neue"/>
                <a:cs typeface="Helvetica Neue"/>
                <a:sym typeface="Helvetica Neue"/>
              </a:defRPr>
            </a:pPr>
            <a:r>
              <a:t>Ethical issues no centro..</a:t>
            </a:r>
          </a:p>
          <a:p>
            <a:pPr defTabSz="457200">
              <a:lnSpc>
                <a:spcPct val="117999"/>
              </a:lnSpc>
              <a:spcBef>
                <a:spcPts val="0"/>
              </a:spcBef>
              <a:defRPr sz="2200">
                <a:latin typeface="Helvetica Neue"/>
                <a:ea typeface="Helvetica Neue"/>
                <a:cs typeface="Helvetica Neue"/>
                <a:sym typeface="Helvetica Neue"/>
              </a:defRPr>
            </a:pPr>
            <a:r>
              <a:t>Quem pode atacar, regular, quem é afetado, .. </a:t>
            </a:r>
          </a:p>
          <a:p>
            <a:pPr defTabSz="457200">
              <a:lnSpc>
                <a:spcPct val="117999"/>
              </a:lnSpc>
              <a:spcBef>
                <a:spcPts val="0"/>
              </a:spcBef>
              <a:defRPr sz="2200">
                <a:latin typeface="Helvetica Neue"/>
                <a:ea typeface="Helvetica Neue"/>
                <a:cs typeface="Helvetica Neue"/>
                <a:sym typeface="Helvetica Neue"/>
              </a:defRPr>
            </a:pPr>
            <a:r>
              <a:t>soluções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Unbulleted Content">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wo Content">
    <p:bg>
      <p:bgPr>
        <a:solidFill>
          <a:srgbClr val="000000"/>
        </a:solidFill>
        <a:effectLst/>
      </p:bgPr>
    </p:bg>
    <p:spTree>
      <p:nvGrpSpPr>
        <p:cNvPr id="1" name=""/>
        <p:cNvGrpSpPr/>
        <p:nvPr/>
      </p:nvGrpSpPr>
      <p:grpSpPr>
        <a:xfrm>
          <a:off x="0" y="0"/>
          <a:ext cx="0" cy="0"/>
          <a:chOff x="0" y="0"/>
          <a:chExt cx="0" cy="0"/>
        </a:xfrm>
      </p:grpSpPr>
      <p:sp>
        <p:nvSpPr>
          <p:cNvPr id="90"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91" name="Body Level One…"/>
          <p:cNvSpPr txBox="1">
            <a:spLocks noGrp="1"/>
          </p:cNvSpPr>
          <p:nvPr>
            <p:ph type="body" sz="half" idx="1"/>
          </p:nvPr>
        </p:nvSpPr>
        <p:spPr>
          <a:xfrm>
            <a:off x="685800" y="1600200"/>
            <a:ext cx="3752852" cy="4343400"/>
          </a:xfrm>
          <a:prstGeom prst="rect">
            <a:avLst/>
          </a:prstGeom>
        </p:spPr>
        <p:txBody>
          <a:bodyPr/>
          <a:lstStyle>
            <a:lvl1pPr marL="274320" indent="-273050">
              <a:buClr>
                <a:schemeClr val="accent2"/>
              </a:buClr>
              <a:buSzPct val="100000"/>
              <a:buChar char="◼"/>
              <a:defRPr>
                <a:solidFill>
                  <a:srgbClr val="FFFFFF"/>
                </a:solidFill>
              </a:defRPr>
            </a:lvl1pPr>
            <a:lvl2pPr marL="571500">
              <a:buClr>
                <a:schemeClr val="accent2"/>
              </a:buClr>
              <a:buChar char="–"/>
              <a:defRPr>
                <a:solidFill>
                  <a:srgbClr val="FFFFFF"/>
                </a:solidFill>
              </a:defRPr>
            </a:lvl2pPr>
            <a:lvl3pPr marL="842282" indent="-261257">
              <a:buClr>
                <a:schemeClr val="accent2"/>
              </a:buClr>
              <a:buChar char="•"/>
              <a:defRPr>
                <a:solidFill>
                  <a:srgbClr val="FFFFFF"/>
                </a:solidFill>
              </a:defRPr>
            </a:lvl3pPr>
            <a:lvl4pPr marL="1085850" indent="-228600">
              <a:buClr>
                <a:schemeClr val="accent2"/>
              </a:buClr>
              <a:buChar char="-"/>
              <a:defRPr>
                <a:solidFill>
                  <a:srgbClr val="FFFFFF"/>
                </a:solidFill>
              </a:defRPr>
            </a:lvl4pPr>
            <a:lvl5pPr marL="1257300">
              <a:buClr>
                <a:schemeClr val="accent2"/>
              </a:buCl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Only">
    <p:bg>
      <p:bgPr>
        <a:solidFill>
          <a:srgbClr val="000000"/>
        </a:solidFill>
        <a:effectLst/>
      </p:bgPr>
    </p:bg>
    <p:spTree>
      <p:nvGrpSpPr>
        <p:cNvPr id="1" name=""/>
        <p:cNvGrpSpPr/>
        <p:nvPr/>
      </p:nvGrpSpPr>
      <p:grpSpPr>
        <a:xfrm>
          <a:off x="0" y="0"/>
          <a:ext cx="0" cy="0"/>
          <a:chOff x="0" y="0"/>
          <a:chExt cx="0" cy="0"/>
        </a:xfrm>
      </p:grpSpPr>
      <p:sp>
        <p:nvSpPr>
          <p:cNvPr id="9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100"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07"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ircuit Board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14"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115"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6"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117" name="Text Placeholder 5"/>
          <p:cNvSpPr>
            <a:spLocks noGrp="1"/>
          </p:cNvSpPr>
          <p:nvPr>
            <p:ph type="body" sz="quarter" idx="13"/>
          </p:nvPr>
        </p:nvSpPr>
        <p:spPr>
          <a:xfrm>
            <a:off x="685800" y="3014663"/>
            <a:ext cx="3886200" cy="828676"/>
          </a:xfrm>
          <a:prstGeom prst="rect">
            <a:avLst/>
          </a:prstGeom>
        </p:spPr>
        <p:txBody>
          <a:bodyPr anchor="ctr"/>
          <a:lstStyle/>
          <a:p>
            <a:pPr>
              <a:lnSpc>
                <a:spcPct val="150000"/>
              </a:lnSpc>
              <a:spcBef>
                <a:spcPts val="0"/>
              </a:spcBef>
              <a:defRPr>
                <a:solidFill>
                  <a:srgbClr val="FFFFFF"/>
                </a:solidFill>
              </a:defRPr>
            </a:pPr>
            <a:endParaRPr/>
          </a:p>
        </p:txBody>
      </p:sp>
      <p:sp>
        <p:nvSpPr>
          <p:cNvPr id="118"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Communications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126"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lvl1pPr>
            <a:lvl2pPr marL="838200" indent="-381000">
              <a:lnSpc>
                <a:spcPct val="150000"/>
              </a:lnSpc>
              <a:spcBef>
                <a:spcPts val="0"/>
              </a:spcBef>
              <a:buChar char="–"/>
              <a:defRPr sz="2400"/>
            </a:lvl2pPr>
            <a:lvl3pPr marL="1257300" indent="-342900">
              <a:lnSpc>
                <a:spcPct val="150000"/>
              </a:lnSpc>
              <a:spcBef>
                <a:spcPts val="0"/>
              </a:spcBef>
              <a:buChar char="•"/>
              <a:defRPr sz="2400"/>
            </a:lvl3pPr>
            <a:lvl4pPr marL="1771650" indent="-342900">
              <a:lnSpc>
                <a:spcPct val="150000"/>
              </a:lnSpc>
              <a:spcBef>
                <a:spcPts val="0"/>
              </a:spcBef>
              <a:buChar char="-"/>
              <a:defRPr sz="2400"/>
            </a:lvl4pPr>
            <a:lvl5pPr marL="2228850" indent="-342900">
              <a:lnSpc>
                <a:spcPct val="150000"/>
              </a:lnSpc>
              <a:spcBef>
                <a:spcPts val="0"/>
              </a:spcBef>
              <a:buChar char="•"/>
              <a:defRPr sz="2400"/>
            </a:lvl5pPr>
          </a:lstStyle>
          <a:p>
            <a:r>
              <a:t>Body Level One</a:t>
            </a:r>
          </a:p>
          <a:p>
            <a:pPr lvl="1"/>
            <a:r>
              <a:t>Body Level Two</a:t>
            </a:r>
          </a:p>
          <a:p>
            <a:pPr lvl="2"/>
            <a:r>
              <a:t>Body Level Three</a:t>
            </a:r>
          </a:p>
          <a:p>
            <a:pPr lvl="3"/>
            <a:r>
              <a:t>Body Level Four</a:t>
            </a:r>
          </a:p>
          <a:p>
            <a:pPr lvl="4"/>
            <a:r>
              <a:t>Body Level Five</a:t>
            </a:r>
          </a:p>
        </p:txBody>
      </p:sp>
      <p:sp>
        <p:nvSpPr>
          <p:cNvPr id="127" name="Title Text"/>
          <p:cNvSpPr txBox="1">
            <a:spLocks noGrp="1"/>
          </p:cNvSpPr>
          <p:nvPr>
            <p:ph type="title"/>
          </p:nvPr>
        </p:nvSpPr>
        <p:spPr>
          <a:xfrm>
            <a:off x="685800" y="1209675"/>
            <a:ext cx="7772400" cy="533400"/>
          </a:xfrm>
          <a:prstGeom prst="rect">
            <a:avLst/>
          </a:prstGeom>
        </p:spPr>
        <p:txBody>
          <a:bodyPr/>
          <a:lstStyle/>
          <a:p>
            <a:r>
              <a:t>Title Text</a:t>
            </a:r>
          </a:p>
        </p:txBody>
      </p:sp>
      <p:sp>
        <p:nvSpPr>
          <p:cNvPr id="128" name="Text Placeholder 5"/>
          <p:cNvSpPr>
            <a:spLocks noGrp="1"/>
          </p:cNvSpPr>
          <p:nvPr>
            <p:ph type="body" sz="quarter" idx="13"/>
          </p:nvPr>
        </p:nvSpPr>
        <p:spPr>
          <a:xfrm>
            <a:off x="685800" y="3014663"/>
            <a:ext cx="3886200" cy="828676"/>
          </a:xfrm>
          <a:prstGeom prst="rect">
            <a:avLst/>
          </a:prstGeom>
        </p:spPr>
        <p:txBody>
          <a:bodyPr anchor="ctr"/>
          <a:lstStyle/>
          <a:p>
            <a:pPr>
              <a:lnSpc>
                <a:spcPct val="150000"/>
              </a:lnSpc>
              <a:spcBef>
                <a:spcPts val="0"/>
              </a:spcBef>
            </a:pPr>
            <a:endParaRPr/>
          </a:p>
        </p:txBody>
      </p:sp>
      <p:sp>
        <p:nvSpPr>
          <p:cNvPr id="129"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Cloud Blue Light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36"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137"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139" name="Text Placeholder 5"/>
          <p:cNvSpPr>
            <a:spLocks noGrp="1"/>
          </p:cNvSpPr>
          <p:nvPr>
            <p:ph type="body" sz="quarter" idx="13"/>
          </p:nvPr>
        </p:nvSpPr>
        <p:spPr>
          <a:xfrm>
            <a:off x="685800" y="3014663"/>
            <a:ext cx="3886200" cy="828676"/>
          </a:xfrm>
          <a:prstGeom prst="rect">
            <a:avLst/>
          </a:prstGeom>
        </p:spPr>
        <p:txBody>
          <a:bodyPr anchor="ctr"/>
          <a:lstStyle/>
          <a:p>
            <a:pPr>
              <a:lnSpc>
                <a:spcPct val="150000"/>
              </a:lnSpc>
              <a:spcBef>
                <a:spcPts val="0"/>
              </a:spcBef>
              <a:defRPr>
                <a:solidFill>
                  <a:srgbClr val="FFFFFF"/>
                </a:solidFill>
              </a:defRPr>
            </a:pPr>
            <a:endParaRPr/>
          </a:p>
        </p:txBody>
      </p:sp>
      <p:sp>
        <p:nvSpPr>
          <p:cNvPr id="140"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Gears Cov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7" name="Rectangle 7"/>
          <p:cNvSpPr/>
          <p:nvPr/>
        </p:nvSpPr>
        <p:spPr>
          <a:xfrm>
            <a:off x="0" y="0"/>
            <a:ext cx="9144000" cy="6858000"/>
          </a:xfrm>
          <a:prstGeom prst="rect">
            <a:avLst/>
          </a:prstGeom>
          <a:gradFill>
            <a:gsLst>
              <a:gs pos="0">
                <a:schemeClr val="accent5"/>
              </a:gs>
              <a:gs pos="50000">
                <a:schemeClr val="accent5">
                  <a:alpha val="50000"/>
                </a:schemeClr>
              </a:gs>
              <a:gs pos="100000">
                <a:schemeClr val="accent5">
                  <a:alpha val="0"/>
                </a:schemeClr>
              </a:gs>
            </a:gsLst>
            <a:lin ang="2700000"/>
          </a:gradFill>
          <a:ln>
            <a:solidFill>
              <a:schemeClr val="accent1"/>
            </a:solidFill>
          </a:ln>
        </p:spPr>
        <p:txBody>
          <a:bodyPr lIns="45719" rIns="45719" anchor="ctr"/>
          <a:lstStyle/>
          <a:p>
            <a:endParaRPr/>
          </a:p>
        </p:txBody>
      </p:sp>
      <p:pic>
        <p:nvPicPr>
          <p:cNvPr id="148"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149"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50"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151" name="Text Placeholder 5"/>
          <p:cNvSpPr>
            <a:spLocks noGrp="1"/>
          </p:cNvSpPr>
          <p:nvPr>
            <p:ph type="body" sz="quarter" idx="13"/>
          </p:nvPr>
        </p:nvSpPr>
        <p:spPr>
          <a:xfrm>
            <a:off x="685800" y="3014663"/>
            <a:ext cx="3886200" cy="828676"/>
          </a:xfrm>
          <a:prstGeom prst="rect">
            <a:avLst/>
          </a:prstGeom>
        </p:spPr>
        <p:txBody>
          <a:bodyPr anchor="ctr"/>
          <a:lstStyle/>
          <a:p>
            <a:pPr>
              <a:lnSpc>
                <a:spcPct val="150000"/>
              </a:lnSpc>
              <a:spcBef>
                <a:spcPts val="0"/>
              </a:spcBef>
              <a:defRPr>
                <a:solidFill>
                  <a:srgbClr val="FFFFFF"/>
                </a:solidFill>
              </a:defRPr>
            </a:pPr>
            <a:endParaRPr/>
          </a:p>
        </p:txBody>
      </p:sp>
      <p:sp>
        <p:nvSpPr>
          <p:cNvPr id="152"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Globe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9"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160"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61"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162" name="Text Placeholder 5"/>
          <p:cNvSpPr>
            <a:spLocks noGrp="1"/>
          </p:cNvSpPr>
          <p:nvPr>
            <p:ph type="body" sz="quarter" idx="13"/>
          </p:nvPr>
        </p:nvSpPr>
        <p:spPr>
          <a:xfrm>
            <a:off x="685800" y="3014663"/>
            <a:ext cx="3886200" cy="828676"/>
          </a:xfrm>
          <a:prstGeom prst="rect">
            <a:avLst/>
          </a:prstGeom>
        </p:spPr>
        <p:txBody>
          <a:bodyPr anchor="ctr"/>
          <a:lstStyle/>
          <a:p>
            <a:pPr>
              <a:lnSpc>
                <a:spcPct val="150000"/>
              </a:lnSpc>
              <a:spcBef>
                <a:spcPts val="0"/>
              </a:spcBef>
              <a:defRPr>
                <a:solidFill>
                  <a:srgbClr val="FFFFFF"/>
                </a:solidFill>
              </a:defRPr>
            </a:pPr>
            <a:endParaRPr/>
          </a:p>
        </p:txBody>
      </p:sp>
      <p:sp>
        <p:nvSpPr>
          <p:cNvPr id="163"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Finance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70"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171"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72"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173" name="Text Placeholder 5"/>
          <p:cNvSpPr>
            <a:spLocks noGrp="1"/>
          </p:cNvSpPr>
          <p:nvPr>
            <p:ph type="body" sz="quarter" idx="13"/>
          </p:nvPr>
        </p:nvSpPr>
        <p:spPr>
          <a:xfrm>
            <a:off x="5257800" y="5529262"/>
            <a:ext cx="3886200" cy="828676"/>
          </a:xfrm>
          <a:prstGeom prst="rect">
            <a:avLst/>
          </a:prstGeom>
        </p:spPr>
        <p:txBody>
          <a:bodyPr anchor="ctr"/>
          <a:lstStyle/>
          <a:p>
            <a:pPr>
              <a:lnSpc>
                <a:spcPct val="150000"/>
              </a:lnSpc>
              <a:spcBef>
                <a:spcPts val="0"/>
              </a:spcBef>
              <a:defRPr>
                <a:solidFill>
                  <a:srgbClr val="FFFFFF"/>
                </a:solidFill>
              </a:defRPr>
            </a:pPr>
            <a:endParaRPr/>
          </a:p>
        </p:txBody>
      </p:sp>
      <p:sp>
        <p:nvSpPr>
          <p:cNvPr id="174"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rofessional Services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1"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182"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83"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184" name="Text Placeholder 5"/>
          <p:cNvSpPr>
            <a:spLocks noGrp="1"/>
          </p:cNvSpPr>
          <p:nvPr>
            <p:ph type="body" sz="quarter" idx="13"/>
          </p:nvPr>
        </p:nvSpPr>
        <p:spPr>
          <a:xfrm>
            <a:off x="685800" y="3014663"/>
            <a:ext cx="3886200" cy="828676"/>
          </a:xfrm>
          <a:prstGeom prst="rect">
            <a:avLst/>
          </a:prstGeom>
        </p:spPr>
        <p:txBody>
          <a:bodyPr anchor="ctr"/>
          <a:lstStyle/>
          <a:p>
            <a:pPr>
              <a:lnSpc>
                <a:spcPct val="150000"/>
              </a:lnSpc>
              <a:spcBef>
                <a:spcPts val="0"/>
              </a:spcBef>
              <a:defRPr>
                <a:solidFill>
                  <a:srgbClr val="FFFFFF"/>
                </a:solidFill>
              </a:defRPr>
            </a:pPr>
            <a:endParaRPr/>
          </a:p>
        </p:txBody>
      </p:sp>
      <p:sp>
        <p:nvSpPr>
          <p:cNvPr id="185"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prstGeom prst="rect">
            <a:avLst/>
          </a:prstGeom>
        </p:spPr>
        <p:txBody>
          <a:bodyPr/>
          <a:lstStyle/>
          <a:p>
            <a:r>
              <a:t>Title Text</a:t>
            </a:r>
          </a:p>
        </p:txBody>
      </p:sp>
      <p:sp>
        <p:nvSpPr>
          <p:cNvPr id="22" name="Body Level One…"/>
          <p:cNvSpPr txBox="1">
            <a:spLocks noGrp="1"/>
          </p:cNvSpPr>
          <p:nvPr>
            <p:ph type="body" idx="1"/>
          </p:nvPr>
        </p:nvSpPr>
        <p:spPr>
          <a:prstGeom prst="rect">
            <a:avLst/>
          </a:prstGeom>
        </p:spPr>
        <p:txBody>
          <a:bodyPr/>
          <a:lstStyle>
            <a:lvl1pPr marL="274320" indent="-274320">
              <a:buClr>
                <a:schemeClr val="accent1"/>
              </a:buClr>
              <a:buSzPct val="100000"/>
              <a:buChar char="◼"/>
            </a:lvl1pPr>
            <a:lvl2pPr marL="571500">
              <a:buClr>
                <a:schemeClr val="accent1"/>
              </a:buClr>
              <a:buChar char="–"/>
            </a:lvl2pPr>
            <a:lvl3pPr marL="842282" indent="-261257">
              <a:buClr>
                <a:schemeClr val="accent1"/>
              </a:buClr>
              <a:buChar char="•"/>
            </a:lvl3pPr>
            <a:lvl4pPr marL="1085850" indent="-228600">
              <a:buClr>
                <a:schemeClr val="accent1"/>
              </a:buClr>
              <a:buChar char="-"/>
            </a:lvl4pPr>
            <a:lvl5pPr marL="1257300">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Industry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2"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193"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94"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195" name="Text Placeholder 5"/>
          <p:cNvSpPr>
            <a:spLocks noGrp="1"/>
          </p:cNvSpPr>
          <p:nvPr>
            <p:ph type="body" sz="quarter" idx="13"/>
          </p:nvPr>
        </p:nvSpPr>
        <p:spPr>
          <a:xfrm>
            <a:off x="4895851" y="4624387"/>
            <a:ext cx="3886201" cy="828676"/>
          </a:xfrm>
          <a:prstGeom prst="rect">
            <a:avLst/>
          </a:prstGeom>
        </p:spPr>
        <p:txBody>
          <a:bodyPr anchor="ctr"/>
          <a:lstStyle/>
          <a:p>
            <a:pPr>
              <a:lnSpc>
                <a:spcPct val="150000"/>
              </a:lnSpc>
              <a:spcBef>
                <a:spcPts val="0"/>
              </a:spcBef>
              <a:defRPr>
                <a:solidFill>
                  <a:srgbClr val="FFFFFF"/>
                </a:solidFill>
              </a:defRPr>
            </a:pPr>
            <a:endParaRPr/>
          </a:p>
        </p:txBody>
      </p:sp>
      <p:sp>
        <p:nvSpPr>
          <p:cNvPr id="196"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ower and Energy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03"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204"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05"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206" name="Text Placeholder 5"/>
          <p:cNvSpPr>
            <a:spLocks noGrp="1"/>
          </p:cNvSpPr>
          <p:nvPr>
            <p:ph type="body" sz="quarter" idx="13"/>
          </p:nvPr>
        </p:nvSpPr>
        <p:spPr>
          <a:xfrm>
            <a:off x="685800" y="3014663"/>
            <a:ext cx="3886200" cy="828676"/>
          </a:xfrm>
          <a:prstGeom prst="rect">
            <a:avLst/>
          </a:prstGeom>
        </p:spPr>
        <p:txBody>
          <a:bodyPr anchor="ctr"/>
          <a:lstStyle/>
          <a:p>
            <a:pPr>
              <a:lnSpc>
                <a:spcPct val="150000"/>
              </a:lnSpc>
              <a:spcBef>
                <a:spcPts val="0"/>
              </a:spcBef>
              <a:defRPr>
                <a:solidFill>
                  <a:srgbClr val="FFFFFF"/>
                </a:solidFill>
              </a:defRPr>
            </a:pPr>
            <a:endParaRPr/>
          </a:p>
        </p:txBody>
      </p:sp>
      <p:sp>
        <p:nvSpPr>
          <p:cNvPr id="207"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ublishing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14"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215"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16"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217" name="Text Placeholder 5"/>
          <p:cNvSpPr>
            <a:spLocks noGrp="1"/>
          </p:cNvSpPr>
          <p:nvPr>
            <p:ph type="body" sz="quarter" idx="13"/>
          </p:nvPr>
        </p:nvSpPr>
        <p:spPr>
          <a:xfrm>
            <a:off x="5534025" y="3562351"/>
            <a:ext cx="3448052" cy="828676"/>
          </a:xfrm>
          <a:prstGeom prst="rect">
            <a:avLst/>
          </a:prstGeom>
        </p:spPr>
        <p:txBody>
          <a:bodyPr anchor="ctr"/>
          <a:lstStyle/>
          <a:p>
            <a:pPr>
              <a:lnSpc>
                <a:spcPct val="150000"/>
              </a:lnSpc>
              <a:spcBef>
                <a:spcPts val="0"/>
              </a:spcBef>
              <a:defRPr>
                <a:solidFill>
                  <a:srgbClr val="FFFFFF"/>
                </a:solidFill>
              </a:defRPr>
            </a:pPr>
            <a:endParaRPr/>
          </a:p>
        </p:txBody>
      </p:sp>
      <p:sp>
        <p:nvSpPr>
          <p:cNvPr id="218"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Virtual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5"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226"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7"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228" name="Text Placeholder 5"/>
          <p:cNvSpPr>
            <a:spLocks noGrp="1"/>
          </p:cNvSpPr>
          <p:nvPr>
            <p:ph type="body" sz="quarter" idx="13"/>
          </p:nvPr>
        </p:nvSpPr>
        <p:spPr>
          <a:xfrm>
            <a:off x="685800" y="4300537"/>
            <a:ext cx="3886200" cy="828676"/>
          </a:xfrm>
          <a:prstGeom prst="rect">
            <a:avLst/>
          </a:prstGeom>
        </p:spPr>
        <p:txBody>
          <a:bodyPr anchor="ctr"/>
          <a:lstStyle/>
          <a:p>
            <a:pPr>
              <a:lnSpc>
                <a:spcPct val="150000"/>
              </a:lnSpc>
              <a:spcBef>
                <a:spcPts val="0"/>
              </a:spcBef>
              <a:defRPr>
                <a:solidFill>
                  <a:srgbClr val="FFFFFF"/>
                </a:solidFill>
              </a:defRPr>
            </a:pPr>
            <a:endParaRPr/>
          </a:p>
        </p:txBody>
      </p:sp>
      <p:sp>
        <p:nvSpPr>
          <p:cNvPr id="229"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Healthcare Cover">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6" name="Picture 8" descr="Picture 8"/>
          <p:cNvPicPr>
            <a:picLocks noChangeAspect="1"/>
          </p:cNvPicPr>
          <p:nvPr/>
        </p:nvPicPr>
        <p:blipFill>
          <a:blip r:embed="rId3">
            <a:extLst/>
          </a:blip>
          <a:stretch>
            <a:fillRect/>
          </a:stretch>
        </p:blipFill>
        <p:spPr>
          <a:xfrm>
            <a:off x="0" y="501651"/>
            <a:ext cx="9150351" cy="415926"/>
          </a:xfrm>
          <a:prstGeom prst="rect">
            <a:avLst/>
          </a:prstGeom>
          <a:ln w="12700">
            <a:miter lim="400000"/>
          </a:ln>
        </p:spPr>
      </p:pic>
      <p:sp>
        <p:nvSpPr>
          <p:cNvPr id="237" name="Body Level One…"/>
          <p:cNvSpPr txBox="1">
            <a:spLocks noGrp="1"/>
          </p:cNvSpPr>
          <p:nvPr>
            <p:ph type="body" sz="quarter" idx="1"/>
          </p:nvPr>
        </p:nvSpPr>
        <p:spPr>
          <a:xfrm>
            <a:off x="685800" y="1666875"/>
            <a:ext cx="7772400" cy="533400"/>
          </a:xfrm>
          <a:prstGeom prst="rect">
            <a:avLst/>
          </a:prstGeom>
        </p:spPr>
        <p:txBody>
          <a:bodyPr/>
          <a:lstStyle>
            <a:lvl1pPr>
              <a:lnSpc>
                <a:spcPct val="150000"/>
              </a:lnSpc>
              <a:spcBef>
                <a:spcPts val="0"/>
              </a:spcBef>
              <a:defRPr sz="2400">
                <a:solidFill>
                  <a:srgbClr val="FFFFFF"/>
                </a:solidFill>
              </a:defRPr>
            </a:lvl1pPr>
            <a:lvl2pPr marL="838200" indent="-381000">
              <a:lnSpc>
                <a:spcPct val="150000"/>
              </a:lnSpc>
              <a:spcBef>
                <a:spcPts val="0"/>
              </a:spcBef>
              <a:buChar char="–"/>
              <a:defRPr sz="2400">
                <a:solidFill>
                  <a:srgbClr val="FFFFFF"/>
                </a:solidFill>
              </a:defRPr>
            </a:lvl2pPr>
            <a:lvl3pPr marL="1257300" indent="-342900">
              <a:lnSpc>
                <a:spcPct val="150000"/>
              </a:lnSpc>
              <a:spcBef>
                <a:spcPts val="0"/>
              </a:spcBef>
              <a:buChar char="•"/>
              <a:defRPr sz="2400">
                <a:solidFill>
                  <a:srgbClr val="FFFFFF"/>
                </a:solidFill>
              </a:defRPr>
            </a:lvl3pPr>
            <a:lvl4pPr marL="1771650" indent="-342900">
              <a:lnSpc>
                <a:spcPct val="150000"/>
              </a:lnSpc>
              <a:spcBef>
                <a:spcPts val="0"/>
              </a:spcBef>
              <a:buChar char="-"/>
              <a:defRPr sz="2400">
                <a:solidFill>
                  <a:srgbClr val="FFFFFF"/>
                </a:solidFill>
              </a:defRPr>
            </a:lvl4pPr>
            <a:lvl5pPr marL="2228850" indent="-342900">
              <a:lnSpc>
                <a:spcPct val="150000"/>
              </a:lnSpc>
              <a:spcBef>
                <a:spcPts val="0"/>
              </a:spcBef>
              <a:buChar char="•"/>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38" name="Title Text"/>
          <p:cNvSpPr txBox="1">
            <a:spLocks noGrp="1"/>
          </p:cNvSpPr>
          <p:nvPr>
            <p:ph type="title"/>
          </p:nvPr>
        </p:nvSpPr>
        <p:spPr>
          <a:xfrm>
            <a:off x="685800" y="1209675"/>
            <a:ext cx="7772400" cy="533400"/>
          </a:xfrm>
          <a:prstGeom prst="rect">
            <a:avLst/>
          </a:prstGeom>
        </p:spPr>
        <p:txBody>
          <a:bodyPr/>
          <a:lstStyle>
            <a:lvl1pPr>
              <a:defRPr>
                <a:solidFill>
                  <a:srgbClr val="FFFFFF"/>
                </a:solidFill>
              </a:defRPr>
            </a:lvl1pPr>
          </a:lstStyle>
          <a:p>
            <a:r>
              <a:t>Title Text</a:t>
            </a:r>
          </a:p>
        </p:txBody>
      </p:sp>
      <p:sp>
        <p:nvSpPr>
          <p:cNvPr id="239" name="Text Placeholder 5"/>
          <p:cNvSpPr>
            <a:spLocks noGrp="1"/>
          </p:cNvSpPr>
          <p:nvPr>
            <p:ph type="body" sz="quarter" idx="13"/>
          </p:nvPr>
        </p:nvSpPr>
        <p:spPr>
          <a:xfrm>
            <a:off x="685800" y="4681537"/>
            <a:ext cx="3886200" cy="828676"/>
          </a:xfrm>
          <a:prstGeom prst="rect">
            <a:avLst/>
          </a:prstGeom>
        </p:spPr>
        <p:txBody>
          <a:bodyPr anchor="ctr"/>
          <a:lstStyle/>
          <a:p>
            <a:pPr>
              <a:lnSpc>
                <a:spcPct val="150000"/>
              </a:lnSpc>
              <a:spcBef>
                <a:spcPts val="0"/>
              </a:spcBef>
              <a:defRPr>
                <a:solidFill>
                  <a:srgbClr val="FFFFFF"/>
                </a:solidFill>
              </a:defRPr>
            </a:pPr>
            <a:endParaRPr/>
          </a:p>
        </p:txBody>
      </p:sp>
      <p:sp>
        <p:nvSpPr>
          <p:cNvPr id="240" name="Slide Number"/>
          <p:cNvSpPr txBox="1">
            <a:spLocks noGrp="1"/>
          </p:cNvSpPr>
          <p:nvPr>
            <p:ph type="sldNum" sz="quarter" idx="2"/>
          </p:nvPr>
        </p:nvSpPr>
        <p:spPr>
          <a:xfrm>
            <a:off x="6553200" y="6356350"/>
            <a:ext cx="2133600"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47" name="Title Text"/>
          <p:cNvSpPr txBox="1">
            <a:spLocks noGrp="1"/>
          </p:cNvSpPr>
          <p:nvPr>
            <p:ph type="title"/>
          </p:nvPr>
        </p:nvSpPr>
        <p:spPr>
          <a:xfrm>
            <a:off x="669726" y="178593"/>
            <a:ext cx="7804548" cy="1518048"/>
          </a:xfrm>
          <a:prstGeom prst="rect">
            <a:avLst/>
          </a:prstGeom>
        </p:spPr>
        <p:txBody>
          <a:bodyPr lIns="35718" tIns="35718" rIns="35718" bIns="35718" anchor="ctr"/>
          <a:lstStyle>
            <a:lvl1pPr algn="ctr" defTabSz="410765">
              <a:defRPr sz="5600" b="0">
                <a:latin typeface="Helvetica Neue Medium"/>
                <a:ea typeface="Helvetica Neue Medium"/>
                <a:cs typeface="Helvetica Neue Medium"/>
                <a:sym typeface="Helvetica Neue Medium"/>
              </a:defRPr>
            </a:lvl1pPr>
          </a:lstStyle>
          <a:p>
            <a:r>
              <a:t>Title Text</a:t>
            </a:r>
          </a:p>
        </p:txBody>
      </p:sp>
      <p:sp>
        <p:nvSpPr>
          <p:cNvPr id="248" name="Body Level One…"/>
          <p:cNvSpPr txBox="1">
            <a:spLocks noGrp="1"/>
          </p:cNvSpPr>
          <p:nvPr>
            <p:ph type="body" idx="1"/>
          </p:nvPr>
        </p:nvSpPr>
        <p:spPr>
          <a:xfrm>
            <a:off x="669726" y="1821656"/>
            <a:ext cx="7804548" cy="4420196"/>
          </a:xfrm>
          <a:prstGeom prst="rect">
            <a:avLst/>
          </a:prstGeom>
        </p:spPr>
        <p:txBody>
          <a:bodyPr lIns="35718" tIns="35718" rIns="35718" bIns="35718" anchor="ctr"/>
          <a:lstStyle>
            <a:lvl1pPr marL="305593" indent="-305593" defTabSz="410765">
              <a:spcBef>
                <a:spcPts val="2900"/>
              </a:spcBef>
              <a:buSzPct val="145000"/>
              <a:buChar char="•"/>
              <a:defRPr sz="2200">
                <a:latin typeface="Helvetica Neue"/>
                <a:ea typeface="Helvetica Neue"/>
                <a:cs typeface="Helvetica Neue"/>
                <a:sym typeface="Helvetica Neue"/>
              </a:defRPr>
            </a:lvl1pPr>
            <a:lvl2pPr marL="750093" indent="-305593" defTabSz="410765">
              <a:spcBef>
                <a:spcPts val="2900"/>
              </a:spcBef>
              <a:buSzPct val="145000"/>
              <a:buChar char="•"/>
              <a:defRPr sz="2200">
                <a:latin typeface="Helvetica Neue"/>
                <a:ea typeface="Helvetica Neue"/>
                <a:cs typeface="Helvetica Neue"/>
                <a:sym typeface="Helvetica Neue"/>
              </a:defRPr>
            </a:lvl2pPr>
            <a:lvl3pPr marL="1194593" indent="-305593" defTabSz="410765">
              <a:spcBef>
                <a:spcPts val="2900"/>
              </a:spcBef>
              <a:buSzPct val="145000"/>
              <a:buChar char="•"/>
              <a:defRPr sz="2200">
                <a:latin typeface="Helvetica Neue"/>
                <a:ea typeface="Helvetica Neue"/>
                <a:cs typeface="Helvetica Neue"/>
                <a:sym typeface="Helvetica Neue"/>
              </a:defRPr>
            </a:lvl3pPr>
            <a:lvl4pPr marL="1639093" indent="-305593" defTabSz="410765">
              <a:spcBef>
                <a:spcPts val="2900"/>
              </a:spcBef>
              <a:buSzPct val="145000"/>
              <a:defRPr sz="2200">
                <a:latin typeface="Helvetica Neue"/>
                <a:ea typeface="Helvetica Neue"/>
                <a:cs typeface="Helvetica Neue"/>
                <a:sym typeface="Helvetica Neue"/>
              </a:defRPr>
            </a:lvl4pPr>
            <a:lvl5pPr marL="2083593" indent="-305593" defTabSz="410765">
              <a:spcBef>
                <a:spcPts val="2900"/>
              </a:spcBef>
              <a:buSzPct val="145000"/>
              <a:buChar char="•"/>
              <a:defRPr sz="2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49" name="Slide Number"/>
          <p:cNvSpPr txBox="1">
            <a:spLocks noGrp="1"/>
          </p:cNvSpPr>
          <p:nvPr>
            <p:ph type="sldNum" sz="quarter" idx="2"/>
          </p:nvPr>
        </p:nvSpPr>
        <p:spPr>
          <a:xfrm>
            <a:off x="4449876" y="6536531"/>
            <a:ext cx="239485" cy="232486"/>
          </a:xfrm>
          <a:prstGeom prst="rect">
            <a:avLst/>
          </a:prstGeom>
        </p:spPr>
        <p:txBody>
          <a:bodyPr lIns="35718" tIns="35718" rIns="35718" bIns="35718"/>
          <a:lstStyle>
            <a:lvl1pPr algn="ctr" defTabSz="410765">
              <a:defRPr sz="11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56" name="Title Text"/>
          <p:cNvSpPr txBox="1">
            <a:spLocks noGrp="1"/>
          </p:cNvSpPr>
          <p:nvPr>
            <p:ph type="title"/>
          </p:nvPr>
        </p:nvSpPr>
        <p:spPr>
          <a:xfrm>
            <a:off x="892968" y="1151929"/>
            <a:ext cx="7358064" cy="2321720"/>
          </a:xfrm>
          <a:prstGeom prst="rect">
            <a:avLst/>
          </a:prstGeom>
        </p:spPr>
        <p:txBody>
          <a:bodyPr lIns="35718" tIns="35718" rIns="35718" bIns="35718"/>
          <a:lstStyle>
            <a:lvl1pPr algn="ctr" defTabSz="410765">
              <a:defRPr sz="5600" b="0">
                <a:latin typeface="Helvetica Neue Medium"/>
                <a:ea typeface="Helvetica Neue Medium"/>
                <a:cs typeface="Helvetica Neue Medium"/>
                <a:sym typeface="Helvetica Neue Medium"/>
              </a:defRPr>
            </a:lvl1pPr>
          </a:lstStyle>
          <a:p>
            <a:r>
              <a:t>Title Text</a:t>
            </a:r>
          </a:p>
        </p:txBody>
      </p:sp>
      <p:sp>
        <p:nvSpPr>
          <p:cNvPr id="257" name="Body Level One…"/>
          <p:cNvSpPr txBox="1">
            <a:spLocks noGrp="1"/>
          </p:cNvSpPr>
          <p:nvPr>
            <p:ph type="body" sz="quarter" idx="1"/>
          </p:nvPr>
        </p:nvSpPr>
        <p:spPr>
          <a:xfrm>
            <a:off x="892968" y="3545085"/>
            <a:ext cx="7358064" cy="794744"/>
          </a:xfrm>
          <a:prstGeom prst="rect">
            <a:avLst/>
          </a:prstGeom>
        </p:spPr>
        <p:txBody>
          <a:bodyPr lIns="35718" tIns="35718" rIns="35718" bIns="35718"/>
          <a:lstStyle>
            <a:lvl1pPr algn="ctr" defTabSz="410765">
              <a:spcBef>
                <a:spcPts val="0"/>
              </a:spcBef>
              <a:defRPr sz="2600">
                <a:latin typeface="Helvetica Neue"/>
                <a:ea typeface="Helvetica Neue"/>
                <a:cs typeface="Helvetica Neue"/>
                <a:sym typeface="Helvetica Neue"/>
              </a:defRPr>
            </a:lvl1pPr>
            <a:lvl2pPr marL="0" indent="228600" algn="ctr" defTabSz="410765">
              <a:spcBef>
                <a:spcPts val="0"/>
              </a:spcBef>
              <a:buSzTx/>
              <a:buNone/>
              <a:defRPr sz="2600">
                <a:latin typeface="Helvetica Neue"/>
                <a:ea typeface="Helvetica Neue"/>
                <a:cs typeface="Helvetica Neue"/>
                <a:sym typeface="Helvetica Neue"/>
              </a:defRPr>
            </a:lvl2pPr>
            <a:lvl3pPr marL="0" indent="457200" algn="ctr" defTabSz="410765">
              <a:spcBef>
                <a:spcPts val="0"/>
              </a:spcBef>
              <a:buSzTx/>
              <a:buNone/>
              <a:defRPr sz="2600">
                <a:latin typeface="Helvetica Neue"/>
                <a:ea typeface="Helvetica Neue"/>
                <a:cs typeface="Helvetica Neue"/>
                <a:sym typeface="Helvetica Neue"/>
              </a:defRPr>
            </a:lvl3pPr>
            <a:lvl4pPr marL="0" indent="685800" algn="ctr" defTabSz="410765">
              <a:spcBef>
                <a:spcPts val="0"/>
              </a:spcBef>
              <a:buSzTx/>
              <a:buNone/>
              <a:defRPr sz="2600">
                <a:latin typeface="Helvetica Neue"/>
                <a:ea typeface="Helvetica Neue"/>
                <a:cs typeface="Helvetica Neue"/>
                <a:sym typeface="Helvetica Neue"/>
              </a:defRPr>
            </a:lvl4pPr>
            <a:lvl5pPr marL="0" indent="914400" algn="ctr" defTabSz="410765">
              <a:spcBef>
                <a:spcPts val="0"/>
              </a:spcBef>
              <a:buSzTx/>
              <a:buNone/>
              <a:defRPr sz="2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xfrm>
            <a:off x="4449876" y="6536531"/>
            <a:ext cx="239485" cy="232486"/>
          </a:xfrm>
          <a:prstGeom prst="rect">
            <a:avLst/>
          </a:prstGeom>
        </p:spPr>
        <p:txBody>
          <a:bodyPr lIns="35718" tIns="35718" rIns="35718" bIns="35718"/>
          <a:lstStyle>
            <a:lvl1pPr algn="ctr" defTabSz="410765">
              <a:defRPr sz="1100" b="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Unbulleted Content">
    <p:spTree>
      <p:nvGrpSpPr>
        <p:cNvPr id="1" name=""/>
        <p:cNvGrpSpPr/>
        <p:nvPr/>
      </p:nvGrpSpPr>
      <p:grpSpPr>
        <a:xfrm>
          <a:off x="0" y="0"/>
          <a:ext cx="0" cy="0"/>
          <a:chOff x="0" y="0"/>
          <a:chExt cx="0" cy="0"/>
        </a:xfrm>
      </p:grpSpPr>
      <p:sp>
        <p:nvSpPr>
          <p:cNvPr id="30" name="Title Text"/>
          <p:cNvSpPr txBox="1">
            <a:spLocks noGrp="1"/>
          </p:cNvSpPr>
          <p:nvPr>
            <p:ph type="title"/>
          </p:nvPr>
        </p:nvSpPr>
        <p:spPr>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2" name="Body Level One…"/>
          <p:cNvSpPr txBox="1">
            <a:spLocks noGrp="1"/>
          </p:cNvSpPr>
          <p:nvPr>
            <p:ph type="body" sz="half" idx="1"/>
          </p:nvPr>
        </p:nvSpPr>
        <p:spPr>
          <a:xfrm>
            <a:off x="685800" y="1600200"/>
            <a:ext cx="3749041" cy="4343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9" name="Title Text"/>
          <p:cNvSpPr txBox="1">
            <a:spLocks noGrp="1"/>
          </p:cNvSpPr>
          <p:nvPr>
            <p:ph type="title"/>
          </p:nvPr>
        </p:nvSpPr>
        <p:spPr>
          <a:prstGeom prst="rect">
            <a:avLst/>
          </a:prstGeom>
        </p:spPr>
        <p:txBody>
          <a:bodyPr/>
          <a:lstStyle/>
          <a:p>
            <a:r>
              <a:t>Title Text</a:t>
            </a:r>
          </a:p>
        </p:txBody>
      </p:sp>
      <p:sp>
        <p:nvSpPr>
          <p:cNvPr id="40" name="Body Level One…"/>
          <p:cNvSpPr txBox="1">
            <a:spLocks noGrp="1"/>
          </p:cNvSpPr>
          <p:nvPr>
            <p:ph type="body" sz="half" idx="1"/>
          </p:nvPr>
        </p:nvSpPr>
        <p:spPr>
          <a:xfrm>
            <a:off x="685800" y="1600200"/>
            <a:ext cx="3752852" cy="4343400"/>
          </a:xfrm>
          <a:prstGeom prst="rect">
            <a:avLst/>
          </a:prstGeom>
        </p:spPr>
        <p:txBody>
          <a:bodyPr/>
          <a:lstStyle>
            <a:lvl1pPr marL="274320" indent="-273050">
              <a:buClr>
                <a:schemeClr val="accent1"/>
              </a:buClr>
              <a:buSzPct val="100000"/>
              <a:buChar char="◼"/>
            </a:lvl1pPr>
            <a:lvl2pPr marL="571500">
              <a:buClr>
                <a:schemeClr val="accent1"/>
              </a:buClr>
              <a:buChar char="–"/>
            </a:lvl2pPr>
            <a:lvl3pPr marL="842282" indent="-261257">
              <a:buClr>
                <a:schemeClr val="accent1"/>
              </a:buClr>
              <a:buChar char="•"/>
            </a:lvl3pPr>
            <a:lvl4pPr marL="1085850" indent="-228600">
              <a:buClr>
                <a:schemeClr val="accent1"/>
              </a:buClr>
              <a:buChar char="-"/>
            </a:lvl4pPr>
            <a:lvl5pPr marL="1257300">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Unbulleted Content">
    <p:bg>
      <p:bgPr>
        <a:solidFill>
          <a:srgbClr val="000000"/>
        </a:solidFill>
        <a:effectLst/>
      </p:bgPr>
    </p:bg>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64"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000000"/>
        </a:solidFill>
        <a:effectLst/>
      </p:bgPr>
    </p:bg>
    <p:spTree>
      <p:nvGrpSpPr>
        <p:cNvPr id="1" name=""/>
        <p:cNvGrpSpPr/>
        <p:nvPr/>
      </p:nvGrpSpPr>
      <p:grpSpPr>
        <a:xfrm>
          <a:off x="0" y="0"/>
          <a:ext cx="0" cy="0"/>
          <a:chOff x="0" y="0"/>
          <a:chExt cx="0" cy="0"/>
        </a:xfrm>
      </p:grpSpPr>
      <p:sp>
        <p:nvSpPr>
          <p:cNvPr id="72"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73" name="Body Level One…"/>
          <p:cNvSpPr txBox="1">
            <a:spLocks noGrp="1"/>
          </p:cNvSpPr>
          <p:nvPr>
            <p:ph type="body" idx="1"/>
          </p:nvPr>
        </p:nvSpPr>
        <p:spPr>
          <a:prstGeom prst="rect">
            <a:avLst/>
          </a:prstGeom>
        </p:spPr>
        <p:txBody>
          <a:bodyPr/>
          <a:lstStyle>
            <a:lvl1pPr marL="274320" indent="-274320">
              <a:buClr>
                <a:schemeClr val="accent2"/>
              </a:buClr>
              <a:buSzPct val="100000"/>
              <a:buChar char="◼"/>
              <a:defRPr>
                <a:solidFill>
                  <a:srgbClr val="FFFFFF"/>
                </a:solidFill>
              </a:defRPr>
            </a:lvl1pPr>
            <a:lvl2pPr marL="571500">
              <a:buClr>
                <a:schemeClr val="accent2"/>
              </a:buClr>
              <a:buChar char="–"/>
              <a:defRPr>
                <a:solidFill>
                  <a:srgbClr val="FFFFFF"/>
                </a:solidFill>
              </a:defRPr>
            </a:lvl2pPr>
            <a:lvl3pPr marL="842282" indent="-261257">
              <a:buClr>
                <a:schemeClr val="accent2"/>
              </a:buClr>
              <a:buChar char="•"/>
              <a:defRPr>
                <a:solidFill>
                  <a:srgbClr val="FFFFFF"/>
                </a:solidFill>
              </a:defRPr>
            </a:lvl3pPr>
            <a:lvl4pPr marL="1085850" indent="-228600">
              <a:buClr>
                <a:schemeClr val="accent2"/>
              </a:buClr>
              <a:buChar char="-"/>
              <a:defRPr>
                <a:solidFill>
                  <a:srgbClr val="FFFFFF"/>
                </a:solidFill>
              </a:defRPr>
            </a:lvl4pPr>
            <a:lvl5pPr marL="1257300">
              <a:buClr>
                <a:schemeClr val="accent2"/>
              </a:buCl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wo Unbulleted Content">
    <p:bg>
      <p:bgPr>
        <a:solidFill>
          <a:srgbClr val="000000"/>
        </a:solidFill>
        <a:effectLst/>
      </p:bgPr>
    </p:bg>
    <p:spTree>
      <p:nvGrpSpPr>
        <p:cNvPr id="1" name=""/>
        <p:cNvGrpSpPr/>
        <p:nvPr/>
      </p:nvGrpSpPr>
      <p:grpSpPr>
        <a:xfrm>
          <a:off x="0" y="0"/>
          <a:ext cx="0" cy="0"/>
          <a:chOff x="0" y="0"/>
          <a:chExt cx="0" cy="0"/>
        </a:xfrm>
      </p:grpSpPr>
      <p:sp>
        <p:nvSpPr>
          <p:cNvPr id="81"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8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
        <p:nvSpPr>
          <p:cNvPr id="83" name="Body Level One…"/>
          <p:cNvSpPr txBox="1">
            <a:spLocks noGrp="1"/>
          </p:cNvSpPr>
          <p:nvPr>
            <p:ph type="body" sz="half" idx="1"/>
          </p:nvPr>
        </p:nvSpPr>
        <p:spPr>
          <a:xfrm>
            <a:off x="685800" y="1600200"/>
            <a:ext cx="3749041" cy="43434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0" descr="Picture 10"/>
          <p:cNvPicPr>
            <a:picLocks noChangeAspect="1"/>
          </p:cNvPicPr>
          <p:nvPr/>
        </p:nvPicPr>
        <p:blipFill>
          <a:blip r:embed="rId28">
            <a:extLst/>
          </a:blip>
          <a:stretch>
            <a:fillRect/>
          </a:stretch>
        </p:blipFill>
        <p:spPr>
          <a:xfrm>
            <a:off x="0" y="6194426"/>
            <a:ext cx="9150351" cy="415926"/>
          </a:xfrm>
          <a:prstGeom prst="rect">
            <a:avLst/>
          </a:prstGeom>
          <a:ln w="12700">
            <a:miter lim="400000"/>
          </a:ln>
        </p:spPr>
      </p:pic>
      <p:sp>
        <p:nvSpPr>
          <p:cNvPr id="3" name="Title Text"/>
          <p:cNvSpPr txBox="1">
            <a:spLocks noGrp="1"/>
          </p:cNvSpPr>
          <p:nvPr>
            <p:ph type="title"/>
          </p:nvPr>
        </p:nvSpPr>
        <p:spPr>
          <a:xfrm>
            <a:off x="685800" y="242206"/>
            <a:ext cx="7772400" cy="767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rmAutofit/>
          </a:bodyPr>
          <a:lstStyle/>
          <a:p>
            <a:r>
              <a:t>Title Text</a:t>
            </a:r>
          </a:p>
        </p:txBody>
      </p:sp>
      <p:sp>
        <p:nvSpPr>
          <p:cNvPr id="4" name="Body Level One…"/>
          <p:cNvSpPr txBox="1">
            <a:spLocks noGrp="1"/>
          </p:cNvSpPr>
          <p:nvPr>
            <p:ph type="body" idx="1"/>
          </p:nvPr>
        </p:nvSpPr>
        <p:spPr>
          <a:xfrm>
            <a:off x="685800" y="1600200"/>
            <a:ext cx="7772400" cy="4343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58202" y="6629400"/>
            <a:ext cx="248603" cy="218440"/>
          </a:xfrm>
          <a:prstGeom prst="rect">
            <a:avLst/>
          </a:prstGeom>
          <a:ln w="12700">
            <a:miter lim="400000"/>
          </a:ln>
        </p:spPr>
        <p:txBody>
          <a:bodyPr wrap="none" lIns="45719" rIns="45719">
            <a:spAutoFit/>
          </a:bodyPr>
          <a:lstStyle>
            <a:lvl1pPr algn="l">
              <a:defRPr sz="800" b="1"/>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Verdana"/>
          <a:ea typeface="Verdana"/>
          <a:cs typeface="Verdana"/>
          <a:sym typeface="Verdana"/>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Verdana"/>
          <a:ea typeface="Verdana"/>
          <a:cs typeface="Verdana"/>
          <a:sym typeface="Verdana"/>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Verdana"/>
          <a:ea typeface="Verdana"/>
          <a:cs typeface="Verdana"/>
          <a:sym typeface="Verdana"/>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Verdana"/>
          <a:ea typeface="Verdana"/>
          <a:cs typeface="Verdana"/>
          <a:sym typeface="Verdana"/>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Verdana"/>
          <a:ea typeface="Verdana"/>
          <a:cs typeface="Verdana"/>
          <a:sym typeface="Verdana"/>
        </a:defRPr>
      </a:lvl5pPr>
      <a:lvl6pPr marL="0" marR="0" indent="457200" algn="l" defTabSz="9144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Verdana"/>
          <a:ea typeface="Verdana"/>
          <a:cs typeface="Verdana"/>
          <a:sym typeface="Verdana"/>
        </a:defRPr>
      </a:lvl6pPr>
      <a:lvl7pPr marL="0" marR="0" indent="914400" algn="l" defTabSz="9144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Verdana"/>
          <a:ea typeface="Verdana"/>
          <a:cs typeface="Verdana"/>
          <a:sym typeface="Verdana"/>
        </a:defRPr>
      </a:lvl7pPr>
      <a:lvl8pPr marL="0" marR="0" indent="1371600" algn="l" defTabSz="9144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Verdana"/>
          <a:ea typeface="Verdana"/>
          <a:cs typeface="Verdana"/>
          <a:sym typeface="Verdana"/>
        </a:defRPr>
      </a:lvl8pPr>
      <a:lvl9pPr marL="0" marR="0" indent="1828800" algn="l" defTabSz="914400" rtl="0" latinLnBrk="0">
        <a:lnSpc>
          <a:spcPct val="100000"/>
        </a:lnSpc>
        <a:spcBef>
          <a:spcPts val="0"/>
        </a:spcBef>
        <a:spcAft>
          <a:spcPts val="0"/>
        </a:spcAft>
        <a:buClrTx/>
        <a:buSzTx/>
        <a:buFontTx/>
        <a:buNone/>
        <a:tabLst/>
        <a:defRPr sz="2800" b="1" i="0" u="none" strike="noStrike" cap="none" spc="0" baseline="0">
          <a:ln>
            <a:noFill/>
          </a:ln>
          <a:solidFill>
            <a:srgbClr val="000000"/>
          </a:solidFill>
          <a:uFillTx/>
          <a:latin typeface="Verdana"/>
          <a:ea typeface="Verdana"/>
          <a:cs typeface="Verdana"/>
          <a:sym typeface="Verdana"/>
        </a:defRPr>
      </a:lvl9pPr>
    </p:titleStyle>
    <p:bodyStyle>
      <a:lvl1pPr marL="0" marR="0" indent="0" algn="l" defTabSz="914400" rtl="0" latinLnBrk="0">
        <a:lnSpc>
          <a:spcPct val="100000"/>
        </a:lnSpc>
        <a:spcBef>
          <a:spcPts val="1100"/>
        </a:spcBef>
        <a:spcAft>
          <a:spcPts val="0"/>
        </a:spcAft>
        <a:buClrTx/>
        <a:buSzTx/>
        <a:buFontTx/>
        <a:buNone/>
        <a:tabLst/>
        <a:defRPr sz="1600" b="0" i="0" u="none" strike="noStrike" cap="none" spc="0" baseline="0">
          <a:ln>
            <a:noFill/>
          </a:ln>
          <a:solidFill>
            <a:srgbClr val="000000"/>
          </a:solidFill>
          <a:uFillTx/>
          <a:latin typeface="Verdana"/>
          <a:ea typeface="Verdana"/>
          <a:cs typeface="Verdana"/>
          <a:sym typeface="Verdana"/>
        </a:defRPr>
      </a:lvl1pPr>
      <a:lvl2pPr marL="274320" marR="0" indent="-276225" algn="l" defTabSz="914400" rtl="0" latinLnBrk="0">
        <a:lnSpc>
          <a:spcPct val="100000"/>
        </a:lnSpc>
        <a:spcBef>
          <a:spcPts val="1100"/>
        </a:spcBef>
        <a:spcAft>
          <a:spcPts val="0"/>
        </a:spcAft>
        <a:buClrTx/>
        <a:buSzPct val="100000"/>
        <a:buFontTx/>
        <a:buChar char="◼"/>
        <a:tabLst/>
        <a:defRPr sz="1600" b="0" i="0" u="none" strike="noStrike" cap="none" spc="0" baseline="0">
          <a:ln>
            <a:noFill/>
          </a:ln>
          <a:solidFill>
            <a:srgbClr val="000000"/>
          </a:solidFill>
          <a:uFillTx/>
          <a:latin typeface="Verdana"/>
          <a:ea typeface="Verdana"/>
          <a:cs typeface="Verdana"/>
          <a:sym typeface="Verdana"/>
        </a:defRPr>
      </a:lvl2pPr>
      <a:lvl3pPr marL="576072" marR="0" indent="-276225" algn="l" defTabSz="914400" rtl="0" latinLnBrk="0">
        <a:lnSpc>
          <a:spcPct val="100000"/>
        </a:lnSpc>
        <a:spcBef>
          <a:spcPts val="1100"/>
        </a:spcBef>
        <a:spcAft>
          <a:spcPts val="0"/>
        </a:spcAft>
        <a:buClrTx/>
        <a:buSzPct val="100000"/>
        <a:buFontTx/>
        <a:buChar char="–"/>
        <a:tabLst/>
        <a:defRPr sz="1600" b="0" i="0" u="none" strike="noStrike" cap="none" spc="0" baseline="0">
          <a:ln>
            <a:noFill/>
          </a:ln>
          <a:solidFill>
            <a:srgbClr val="000000"/>
          </a:solidFill>
          <a:uFillTx/>
          <a:latin typeface="Verdana"/>
          <a:ea typeface="Verdana"/>
          <a:cs typeface="Verdana"/>
          <a:sym typeface="Verdana"/>
        </a:defRPr>
      </a:lvl3pPr>
      <a:lvl4pPr marL="846473" marR="0" indent="-261257" algn="l" defTabSz="914400" rtl="0" latinLnBrk="0">
        <a:lnSpc>
          <a:spcPct val="100000"/>
        </a:lnSpc>
        <a:spcBef>
          <a:spcPts val="1100"/>
        </a:spcBef>
        <a:spcAft>
          <a:spcPts val="0"/>
        </a:spcAft>
        <a:buClrTx/>
        <a:buSzPct val="100000"/>
        <a:buFontTx/>
        <a:buChar char="•"/>
        <a:tabLst/>
        <a:defRPr sz="1600" b="0" i="0" u="none" strike="noStrike" cap="none" spc="0" baseline="0">
          <a:ln>
            <a:noFill/>
          </a:ln>
          <a:solidFill>
            <a:srgbClr val="000000"/>
          </a:solidFill>
          <a:uFillTx/>
          <a:latin typeface="Verdana"/>
          <a:ea typeface="Verdana"/>
          <a:cs typeface="Verdana"/>
          <a:sym typeface="Verdana"/>
        </a:defRPr>
      </a:lvl4pPr>
      <a:lvl5pPr marL="1090422" marR="0" indent="-228600" algn="l" defTabSz="914400" rtl="0" latinLnBrk="0">
        <a:lnSpc>
          <a:spcPct val="100000"/>
        </a:lnSpc>
        <a:spcBef>
          <a:spcPts val="1100"/>
        </a:spcBef>
        <a:spcAft>
          <a:spcPts val="0"/>
        </a:spcAft>
        <a:buClrTx/>
        <a:buSzPct val="100000"/>
        <a:buFontTx/>
        <a:buChar char="-"/>
        <a:tabLst/>
        <a:defRPr sz="1600" b="0" i="0" u="none" strike="noStrike" cap="none" spc="0" baseline="0">
          <a:ln>
            <a:noFill/>
          </a:ln>
          <a:solidFill>
            <a:srgbClr val="000000"/>
          </a:solidFill>
          <a:uFillTx/>
          <a:latin typeface="Verdana"/>
          <a:ea typeface="Verdana"/>
          <a:cs typeface="Verdana"/>
          <a:sym typeface="Verdana"/>
        </a:defRPr>
      </a:lvl5pPr>
      <a:lvl6pPr marL="0" marR="0" indent="2286000" algn="l" defTabSz="914400" rtl="0" latinLnBrk="0">
        <a:lnSpc>
          <a:spcPct val="100000"/>
        </a:lnSpc>
        <a:spcBef>
          <a:spcPts val="1100"/>
        </a:spcBef>
        <a:spcAft>
          <a:spcPts val="0"/>
        </a:spcAft>
        <a:buClrTx/>
        <a:buSzTx/>
        <a:buFontTx/>
        <a:buNone/>
        <a:tabLst/>
        <a:defRPr sz="1600" b="0" i="0" u="none" strike="noStrike" cap="none" spc="0" baseline="0">
          <a:ln>
            <a:noFill/>
          </a:ln>
          <a:solidFill>
            <a:srgbClr val="000000"/>
          </a:solidFill>
          <a:uFillTx/>
          <a:latin typeface="Verdana"/>
          <a:ea typeface="Verdana"/>
          <a:cs typeface="Verdana"/>
          <a:sym typeface="Verdana"/>
        </a:defRPr>
      </a:lvl6pPr>
      <a:lvl7pPr marL="0" marR="0" indent="2743200" algn="l" defTabSz="914400" rtl="0" latinLnBrk="0">
        <a:lnSpc>
          <a:spcPct val="100000"/>
        </a:lnSpc>
        <a:spcBef>
          <a:spcPts val="1100"/>
        </a:spcBef>
        <a:spcAft>
          <a:spcPts val="0"/>
        </a:spcAft>
        <a:buClrTx/>
        <a:buSzTx/>
        <a:buFontTx/>
        <a:buNone/>
        <a:tabLst/>
        <a:defRPr sz="1600" b="0" i="0" u="none" strike="noStrike" cap="none" spc="0" baseline="0">
          <a:ln>
            <a:noFill/>
          </a:ln>
          <a:solidFill>
            <a:srgbClr val="000000"/>
          </a:solidFill>
          <a:uFillTx/>
          <a:latin typeface="Verdana"/>
          <a:ea typeface="Verdana"/>
          <a:cs typeface="Verdana"/>
          <a:sym typeface="Verdana"/>
        </a:defRPr>
      </a:lvl7pPr>
      <a:lvl8pPr marL="0" marR="0" indent="3200400" algn="l" defTabSz="914400" rtl="0" latinLnBrk="0">
        <a:lnSpc>
          <a:spcPct val="100000"/>
        </a:lnSpc>
        <a:spcBef>
          <a:spcPts val="1100"/>
        </a:spcBef>
        <a:spcAft>
          <a:spcPts val="0"/>
        </a:spcAft>
        <a:buClrTx/>
        <a:buSzTx/>
        <a:buFontTx/>
        <a:buNone/>
        <a:tabLst/>
        <a:defRPr sz="1600" b="0" i="0" u="none" strike="noStrike" cap="none" spc="0" baseline="0">
          <a:ln>
            <a:noFill/>
          </a:ln>
          <a:solidFill>
            <a:srgbClr val="000000"/>
          </a:solidFill>
          <a:uFillTx/>
          <a:latin typeface="Verdana"/>
          <a:ea typeface="Verdana"/>
          <a:cs typeface="Verdana"/>
          <a:sym typeface="Verdana"/>
        </a:defRPr>
      </a:lvl8pPr>
      <a:lvl9pPr marL="0" marR="0" indent="3657600" algn="l" defTabSz="914400" rtl="0" latinLnBrk="0">
        <a:lnSpc>
          <a:spcPct val="100000"/>
        </a:lnSpc>
        <a:spcBef>
          <a:spcPts val="1100"/>
        </a:spcBef>
        <a:spcAft>
          <a:spcPts val="0"/>
        </a:spcAft>
        <a:buClrTx/>
        <a:buSzTx/>
        <a:buFontTx/>
        <a:buNone/>
        <a:tabLst/>
        <a:defRPr sz="1600" b="0" i="0" u="none" strike="noStrike" cap="none" spc="0" baseline="0">
          <a:ln>
            <a:noFill/>
          </a:ln>
          <a:solidFill>
            <a:srgbClr val="000000"/>
          </a:solidFill>
          <a:uFillTx/>
          <a:latin typeface="Verdana"/>
          <a:ea typeface="Verdana"/>
          <a:cs typeface="Verdana"/>
          <a:sym typeface="Verdana"/>
        </a:defRPr>
      </a:lvl9pPr>
    </p:bodyStyle>
    <p:otherStyle>
      <a:lvl1pPr marL="0" marR="0" indent="0" algn="l" defTabSz="9144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1pPr>
      <a:lvl2pPr marL="0" marR="0" indent="457200" algn="l" defTabSz="9144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2pPr>
      <a:lvl3pPr marL="0" marR="0" indent="914400" algn="l" defTabSz="9144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3pPr>
      <a:lvl4pPr marL="0" marR="0" indent="1371600" algn="l" defTabSz="9144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4pPr>
      <a:lvl5pPr marL="0" marR="0" indent="1828800" algn="l" defTabSz="9144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5pPr>
      <a:lvl6pPr marL="0" marR="0" indent="2286000" algn="l" defTabSz="9144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6pPr>
      <a:lvl7pPr marL="0" marR="0" indent="2743200" algn="l" defTabSz="9144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7pPr>
      <a:lvl8pPr marL="0" marR="0" indent="3200400" algn="l" defTabSz="9144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8pPr>
      <a:lvl9pPr marL="0" marR="0" indent="3657600" algn="l" defTabSz="914400" rtl="0" latinLnBrk="0">
        <a:lnSpc>
          <a:spcPct val="100000"/>
        </a:lnSpc>
        <a:spcBef>
          <a:spcPts val="0"/>
        </a:spcBef>
        <a:spcAft>
          <a:spcPts val="0"/>
        </a:spcAft>
        <a:buClrTx/>
        <a:buSzTx/>
        <a:buFontTx/>
        <a:buNone/>
        <a:tabLst/>
        <a:defRPr sz="800" b="1"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mailto:stephen.balakirsky@gtri.gatech.edu"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tandards.ieee.org/develop/indconn/ec/autonomous_systems.html" TargetMode="External"/><Relationship Id="rId1" Type="http://schemas.openxmlformats.org/officeDocument/2006/relationships/slideLayout" Target="../slideLayouts/slideLayout5.xml"/><Relationship Id="rId5" Type="http://schemas.openxmlformats.org/officeDocument/2006/relationships/image" Target="../media/image34.tif"/><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www.inf.ufrgs.br/~prestes" TargetMode="External"/><Relationship Id="rId2" Type="http://schemas.openxmlformats.org/officeDocument/2006/relationships/hyperlink" Target="mailto:edson.prestes@ieee.org"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tif"/><Relationship Id="rId4" Type="http://schemas.openxmlformats.org/officeDocument/2006/relationships/image" Target="../media/image18.tif"/></Relationships>
</file>

<file path=ppt/slides/_rels/slide9.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Rectangle 11"/>
          <p:cNvSpPr txBox="1">
            <a:spLocks noGrp="1"/>
          </p:cNvSpPr>
          <p:nvPr>
            <p:ph type="body" sz="quarter" idx="1"/>
          </p:nvPr>
        </p:nvSpPr>
        <p:spPr>
          <a:prstGeom prst="rect">
            <a:avLst/>
          </a:prstGeom>
        </p:spPr>
        <p:txBody>
          <a:bodyPr/>
          <a:lstStyle>
            <a:lvl1pPr defTabSz="822959">
              <a:lnSpc>
                <a:spcPct val="100000"/>
              </a:lnSpc>
              <a:defRPr sz="2520" b="1"/>
            </a:lvl1pPr>
          </a:lstStyle>
          <a:p>
            <a:r>
              <a:rPr dirty="0"/>
              <a:t>IEEE RAS Standards</a:t>
            </a:r>
          </a:p>
        </p:txBody>
      </p:sp>
      <p:sp>
        <p:nvSpPr>
          <p:cNvPr id="268" name="Text Placeholder 6"/>
          <p:cNvSpPr>
            <a:spLocks noGrp="1"/>
          </p:cNvSpPr>
          <p:nvPr>
            <p:ph type="body" idx="13"/>
          </p:nvPr>
        </p:nvSpPr>
        <p:spPr>
          <a:xfrm>
            <a:off x="685800" y="3014663"/>
            <a:ext cx="7986472" cy="25822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rmAutofit lnSpcReduction="10000"/>
          </a:bodyPr>
          <a:lstStyle/>
          <a:p>
            <a:pPr defTabSz="868680">
              <a:spcBef>
                <a:spcPts val="0"/>
              </a:spcBef>
              <a:defRPr sz="1330" b="1">
                <a:solidFill>
                  <a:srgbClr val="FFFFFF"/>
                </a:solidFill>
              </a:defRPr>
            </a:pPr>
            <a:r>
              <a:rPr lang="en-US" dirty="0"/>
              <a:t>Craig Schlenoff, PhD</a:t>
            </a:r>
            <a:endParaRPr dirty="0"/>
          </a:p>
          <a:p>
            <a:pPr defTabSz="434340">
              <a:spcBef>
                <a:spcPts val="0"/>
              </a:spcBef>
              <a:defRPr sz="1330">
                <a:solidFill>
                  <a:srgbClr val="FFFFFF"/>
                </a:solidFill>
              </a:defRPr>
            </a:pPr>
            <a:endParaRPr lang="en-US" dirty="0"/>
          </a:p>
          <a:p>
            <a:pPr defTabSz="868680">
              <a:spcBef>
                <a:spcPts val="0"/>
              </a:spcBef>
              <a:defRPr sz="1330">
                <a:solidFill>
                  <a:srgbClr val="FFFFFF"/>
                </a:solidFill>
              </a:defRPr>
            </a:pPr>
            <a:r>
              <a:rPr lang="en-US" dirty="0"/>
              <a:t>Group Leader, Cognition and Collaborative Systems Group</a:t>
            </a:r>
          </a:p>
          <a:p>
            <a:pPr defTabSz="868680">
              <a:spcBef>
                <a:spcPts val="0"/>
              </a:spcBef>
              <a:defRPr sz="1330">
                <a:solidFill>
                  <a:srgbClr val="FFFFFF"/>
                </a:solidFill>
              </a:defRPr>
            </a:pPr>
            <a:r>
              <a:rPr lang="en-US" dirty="0"/>
              <a:t>Acting Group Leader, Sensing and Perception Systems Group</a:t>
            </a:r>
          </a:p>
          <a:p>
            <a:pPr defTabSz="868680">
              <a:spcBef>
                <a:spcPts val="0"/>
              </a:spcBef>
              <a:defRPr sz="1330">
                <a:solidFill>
                  <a:srgbClr val="FFFFFF"/>
                </a:solidFill>
              </a:defRPr>
            </a:pPr>
            <a:r>
              <a:rPr lang="en-US" dirty="0"/>
              <a:t>Associate Program Manager, Measurement Science for Manufacturing Robotics</a:t>
            </a:r>
          </a:p>
          <a:p>
            <a:pPr defTabSz="868680">
              <a:spcBef>
                <a:spcPts val="0"/>
              </a:spcBef>
              <a:defRPr sz="1330">
                <a:solidFill>
                  <a:srgbClr val="FFFFFF"/>
                </a:solidFill>
              </a:defRPr>
            </a:pPr>
            <a:r>
              <a:rPr lang="en-US" dirty="0"/>
              <a:t>Project Leader, Agility Performance of Robotics Systems Project</a:t>
            </a:r>
          </a:p>
          <a:p>
            <a:pPr defTabSz="868680">
              <a:spcBef>
                <a:spcPts val="0"/>
              </a:spcBef>
              <a:defRPr sz="1330">
                <a:solidFill>
                  <a:srgbClr val="FFFFFF"/>
                </a:solidFill>
              </a:defRPr>
            </a:pPr>
            <a:r>
              <a:rPr lang="en-US" dirty="0"/>
              <a:t>Project Leader, Embodied AI and Data Generation for Manufacturing Robotics Project</a:t>
            </a:r>
          </a:p>
          <a:p>
            <a:pPr defTabSz="868680">
              <a:spcBef>
                <a:spcPts val="0"/>
              </a:spcBef>
              <a:defRPr sz="1330" b="1">
                <a:solidFill>
                  <a:srgbClr val="FFFFFF"/>
                </a:solidFill>
              </a:defRPr>
            </a:pPr>
            <a:r>
              <a:rPr lang="en-US" dirty="0"/>
              <a:t>National Institute of Standards and Technology </a:t>
            </a:r>
          </a:p>
          <a:p>
            <a:pPr defTabSz="434340">
              <a:spcBef>
                <a:spcPts val="0"/>
              </a:spcBef>
              <a:defRPr sz="1330">
                <a:solidFill>
                  <a:srgbClr val="FFFFFF"/>
                </a:solidFill>
              </a:defRPr>
            </a:pPr>
            <a:endParaRPr lang="en-US" dirty="0"/>
          </a:p>
          <a:p>
            <a:pPr defTabSz="434340">
              <a:spcBef>
                <a:spcPts val="0"/>
              </a:spcBef>
              <a:defRPr sz="1330">
                <a:solidFill>
                  <a:srgbClr val="FFFFFF"/>
                </a:solidFill>
              </a:defRPr>
            </a:pPr>
            <a:r>
              <a:rPr dirty="0"/>
              <a:t>Associate Vice President </a:t>
            </a:r>
            <a:r>
              <a:rPr lang="en-US" dirty="0"/>
              <a:t> for Standardization</a:t>
            </a:r>
            <a:endParaRPr dirty="0"/>
          </a:p>
          <a:p>
            <a:pPr defTabSz="434340">
              <a:spcBef>
                <a:spcPts val="0"/>
              </a:spcBef>
              <a:defRPr sz="1330">
                <a:solidFill>
                  <a:srgbClr val="FFFFFF"/>
                </a:solidFill>
              </a:defRPr>
            </a:pPr>
            <a:r>
              <a:rPr dirty="0"/>
              <a:t>Chair, Standing Committee for Standards Activities</a:t>
            </a:r>
          </a:p>
          <a:p>
            <a:pPr defTabSz="434340">
              <a:spcBef>
                <a:spcPts val="0"/>
              </a:spcBef>
              <a:defRPr sz="1330">
                <a:solidFill>
                  <a:srgbClr val="FFFFFF"/>
                </a:solidFill>
              </a:defRPr>
            </a:pPr>
            <a:r>
              <a:rPr lang="en-US" dirty="0"/>
              <a:t>Vice </a:t>
            </a:r>
            <a:r>
              <a:rPr dirty="0"/>
              <a:t>Chair, IEEE </a:t>
            </a:r>
            <a:r>
              <a:rPr lang="en-US" dirty="0"/>
              <a:t>1872.1 Robot Task Representation Working Group</a:t>
            </a:r>
          </a:p>
          <a:p>
            <a:pPr defTabSz="868680">
              <a:spcBef>
                <a:spcPts val="0"/>
              </a:spcBef>
              <a:defRPr sz="1330" b="1">
                <a:solidFill>
                  <a:srgbClr val="FFFFFF"/>
                </a:solidFill>
              </a:defRPr>
            </a:pPr>
            <a:r>
              <a:rPr dirty="0"/>
              <a:t>IEEE Robotics and Automation Society</a:t>
            </a:r>
          </a:p>
          <a:p>
            <a:pPr defTabSz="868680">
              <a:spcBef>
                <a:spcPts val="0"/>
              </a:spcBef>
              <a:defRPr sz="1330">
                <a:solidFill>
                  <a:srgbClr val="FFFFFF"/>
                </a:solidFill>
              </a:defRPr>
            </a:pP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341" name="Name :…"/>
          <p:cNvSpPr txBox="1"/>
          <p:nvPr/>
        </p:nvSpPr>
        <p:spPr>
          <a:xfrm>
            <a:off x="227438" y="1784687"/>
            <a:ext cx="8689124" cy="3290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600" b="1"/>
            </a:pPr>
            <a:r>
              <a:rPr dirty="0"/>
              <a:t>Name: </a:t>
            </a:r>
          </a:p>
          <a:p>
            <a:pPr algn="l" defTabSz="321468">
              <a:lnSpc>
                <a:spcPct val="120000"/>
              </a:lnSpc>
              <a:defRPr sz="1600" b="1"/>
            </a:pPr>
            <a:r>
              <a:rPr b="0" dirty="0"/>
              <a:t>Robot Task Representation</a:t>
            </a:r>
          </a:p>
          <a:p>
            <a:pPr algn="l" defTabSz="321468">
              <a:lnSpc>
                <a:spcPct val="120000"/>
              </a:lnSpc>
              <a:defRPr sz="1600" b="1"/>
            </a:pPr>
            <a:endParaRPr b="0" dirty="0"/>
          </a:p>
          <a:p>
            <a:pPr algn="l" defTabSz="321468">
              <a:lnSpc>
                <a:spcPct val="120000"/>
              </a:lnSpc>
              <a:defRPr sz="1600" b="1"/>
            </a:pPr>
            <a:r>
              <a:rPr dirty="0"/>
              <a:t>Purpose</a:t>
            </a:r>
            <a:r>
              <a:rPr lang="en-US" dirty="0"/>
              <a:t>:</a:t>
            </a:r>
            <a:endParaRPr dirty="0"/>
          </a:p>
          <a:p>
            <a:pPr algn="l" defTabSz="321468">
              <a:lnSpc>
                <a:spcPct val="120000"/>
              </a:lnSpc>
              <a:defRPr sz="1600"/>
            </a:pPr>
            <a:r>
              <a:rPr dirty="0"/>
              <a:t>Developing a knowledge representation that addresses robot task structure, with decomposition into subclasses, categories, and/or relations. It includes attributes, both common across tasks and specific to particular tasks and task types. The purpose of this knowledge representation is to provide a common way of representing tasks across domains and sub-domains, addressing both the relationships between tasks and platforms and the relationships between tasks and users</a:t>
            </a:r>
          </a:p>
        </p:txBody>
      </p:sp>
      <p:sp>
        <p:nvSpPr>
          <p:cNvPr id="342" name="Co-chairs : Stephen Balakirsky (GTRI)…"/>
          <p:cNvSpPr txBox="1"/>
          <p:nvPr/>
        </p:nvSpPr>
        <p:spPr>
          <a:xfrm>
            <a:off x="213722" y="5150767"/>
            <a:ext cx="4779395" cy="927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600" b="1"/>
            </a:pPr>
            <a:r>
              <a:rPr dirty="0"/>
              <a:t>Chair : </a:t>
            </a:r>
            <a:r>
              <a:rPr b="1" dirty="0"/>
              <a:t>Stephen Balakirsky (GTRI)</a:t>
            </a:r>
            <a:r>
              <a:rPr lang="en-US" b="1" dirty="0"/>
              <a:t> </a:t>
            </a:r>
          </a:p>
          <a:p>
            <a:pPr algn="l" defTabSz="321468">
              <a:lnSpc>
                <a:spcPct val="120000"/>
              </a:lnSpc>
              <a:defRPr sz="1600" b="1"/>
            </a:pPr>
            <a:r>
              <a:rPr lang="en-US" b="1" dirty="0"/>
              <a:t>Vice-Chair: </a:t>
            </a:r>
            <a:r>
              <a:rPr lang="en-US" dirty="0"/>
              <a:t>Craig Schlenoff (NIST)</a:t>
            </a:r>
          </a:p>
          <a:p>
            <a:pPr algn="l" defTabSz="321468">
              <a:lnSpc>
                <a:spcPct val="120000"/>
              </a:lnSpc>
              <a:defRPr sz="1600" b="1"/>
            </a:pPr>
            <a:r>
              <a:rPr lang="en-US" dirty="0"/>
              <a:t>Secretary: Signe Redfield (NRL)</a:t>
            </a:r>
          </a:p>
        </p:txBody>
      </p:sp>
      <p:sp>
        <p:nvSpPr>
          <p:cNvPr id="343" name="Future IEEE Standard : P1872.1"/>
          <p:cNvSpPr txBox="1"/>
          <p:nvPr/>
        </p:nvSpPr>
        <p:spPr>
          <a:xfrm>
            <a:off x="213722" y="508796"/>
            <a:ext cx="870283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fontScale="92500"/>
          </a:bodyPr>
          <a:lstStyle>
            <a:lvl1pPr defTabSz="410765">
              <a:lnSpc>
                <a:spcPct val="90000"/>
              </a:lnSpc>
              <a:spcBef>
                <a:spcPts val="1100"/>
              </a:spcBef>
              <a:defRPr sz="3600" b="1"/>
            </a:lvl1pPr>
          </a:lstStyle>
          <a:p>
            <a:r>
              <a:rPr dirty="0"/>
              <a:t>P1872.1</a:t>
            </a:r>
            <a:r>
              <a:rPr lang="en-US" dirty="0"/>
              <a:t>: Robot Task Representation</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5" name="Picture 4">
            <a:extLst>
              <a:ext uri="{FF2B5EF4-FFF2-40B4-BE49-F238E27FC236}">
                <a16:creationId xmlns:a16="http://schemas.microsoft.com/office/drawing/2014/main" id="{32ECA0D1-6CD5-41C5-BB5A-D756A9137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73" y="2045523"/>
            <a:ext cx="7273454" cy="2918362"/>
          </a:xfrm>
          <a:prstGeom prst="rect">
            <a:avLst/>
          </a:prstGeom>
        </p:spPr>
      </p:pic>
      <p:sp>
        <p:nvSpPr>
          <p:cNvPr id="6" name="Future IEEE Standard : P1872.1">
            <a:extLst>
              <a:ext uri="{FF2B5EF4-FFF2-40B4-BE49-F238E27FC236}">
                <a16:creationId xmlns:a16="http://schemas.microsoft.com/office/drawing/2014/main" id="{ED70BD4D-A16D-420B-8A2A-62D7349CE672}"/>
              </a:ext>
            </a:extLst>
          </p:cNvPr>
          <p:cNvSpPr txBox="1"/>
          <p:nvPr/>
        </p:nvSpPr>
        <p:spPr>
          <a:xfrm>
            <a:off x="220580" y="409354"/>
            <a:ext cx="870283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fontScale="92500"/>
          </a:bodyPr>
          <a:lstStyle>
            <a:lvl1pPr defTabSz="410765">
              <a:lnSpc>
                <a:spcPct val="90000"/>
              </a:lnSpc>
              <a:spcBef>
                <a:spcPts val="1100"/>
              </a:spcBef>
              <a:defRPr sz="3600" b="1"/>
            </a:lvl1pPr>
          </a:lstStyle>
          <a:p>
            <a:r>
              <a:rPr dirty="0"/>
              <a:t>P1872.1</a:t>
            </a:r>
            <a:r>
              <a:rPr lang="en-US" dirty="0"/>
              <a:t>: Robot Task Representation</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360" name="Image" descr="Image"/>
          <p:cNvPicPr>
            <a:picLocks noChangeAspect="1"/>
          </p:cNvPicPr>
          <p:nvPr/>
        </p:nvPicPr>
        <p:blipFill>
          <a:blip r:embed="rId3">
            <a:extLst/>
          </a:blip>
          <a:stretch>
            <a:fillRect/>
          </a:stretch>
        </p:blipFill>
        <p:spPr>
          <a:xfrm>
            <a:off x="365229" y="1982336"/>
            <a:ext cx="8413542" cy="3108327"/>
          </a:xfrm>
          <a:prstGeom prst="rect">
            <a:avLst/>
          </a:prstGeom>
          <a:ln w="12700">
            <a:miter lim="400000"/>
          </a:ln>
        </p:spPr>
      </p:pic>
      <p:sp>
        <p:nvSpPr>
          <p:cNvPr id="361" name="Structure of the IEEE Robotics and Automation Society’s Task Ontology"/>
          <p:cNvSpPr txBox="1"/>
          <p:nvPr/>
        </p:nvSpPr>
        <p:spPr>
          <a:xfrm>
            <a:off x="884009" y="5258496"/>
            <a:ext cx="7375982"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321468">
              <a:lnSpc>
                <a:spcPct val="120000"/>
              </a:lnSpc>
              <a:defRPr sz="1600"/>
            </a:lvl1pPr>
          </a:lstStyle>
          <a:p>
            <a:r>
              <a:t>Structure of the IEEE Robotics and Automation Society’s Task Ontology</a:t>
            </a:r>
          </a:p>
        </p:txBody>
      </p:sp>
      <p:sp>
        <p:nvSpPr>
          <p:cNvPr id="6" name="Future IEEE Standard : P1872.1">
            <a:extLst>
              <a:ext uri="{FF2B5EF4-FFF2-40B4-BE49-F238E27FC236}">
                <a16:creationId xmlns:a16="http://schemas.microsoft.com/office/drawing/2014/main" id="{B927BEBA-2658-4D67-9622-758D28C1DE05}"/>
              </a:ext>
            </a:extLst>
          </p:cNvPr>
          <p:cNvSpPr txBox="1"/>
          <p:nvPr/>
        </p:nvSpPr>
        <p:spPr>
          <a:xfrm>
            <a:off x="302223" y="525590"/>
            <a:ext cx="870283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fontScale="92500"/>
          </a:bodyPr>
          <a:lstStyle>
            <a:lvl1pPr defTabSz="410765">
              <a:lnSpc>
                <a:spcPct val="90000"/>
              </a:lnSpc>
              <a:spcBef>
                <a:spcPts val="1100"/>
              </a:spcBef>
              <a:defRPr sz="3600" b="1"/>
            </a:lvl1pPr>
          </a:lstStyle>
          <a:p>
            <a:r>
              <a:rPr dirty="0"/>
              <a:t>P1872.1</a:t>
            </a:r>
            <a:r>
              <a:rPr lang="en-US" dirty="0"/>
              <a:t>: Robot Task Representation</a:t>
            </a: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ask Description Terminology – describes what the user or operator needs to get done…"/>
          <p:cNvSpPr txBox="1"/>
          <p:nvPr/>
        </p:nvSpPr>
        <p:spPr>
          <a:xfrm>
            <a:off x="227438" y="1418729"/>
            <a:ext cx="8689124" cy="4448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300"/>
            </a:pPr>
            <a:r>
              <a:rPr b="1" dirty="0"/>
              <a:t>Task Description Terminology</a:t>
            </a:r>
            <a:r>
              <a:rPr dirty="0"/>
              <a:t> – describes what the user or operator needs to get done</a:t>
            </a:r>
            <a:endParaRPr lang="en-US" dirty="0"/>
          </a:p>
          <a:p>
            <a:pPr marL="571500" lvl="1" indent="-276225" algn="l">
              <a:buClr>
                <a:schemeClr val="accent1"/>
              </a:buClr>
              <a:buSzPct val="100000"/>
              <a:buFontTx/>
              <a:buChar char="–"/>
              <a:defRPr sz="1300"/>
            </a:pPr>
            <a:r>
              <a:rPr sz="1200" i="1" dirty="0"/>
              <a:t>Goal</a:t>
            </a:r>
            <a:r>
              <a:rPr sz="1200" dirty="0"/>
              <a:t> – What the robot is attempting to accomplish</a:t>
            </a:r>
            <a:endParaRPr lang="en-US" sz="1200" dirty="0"/>
          </a:p>
          <a:p>
            <a:pPr marL="571500" lvl="1" indent="-276225" algn="l">
              <a:buClr>
                <a:schemeClr val="accent1"/>
              </a:buClr>
              <a:buSzPct val="100000"/>
              <a:buFontTx/>
              <a:buChar char="–"/>
              <a:defRPr sz="1300"/>
            </a:pPr>
            <a:r>
              <a:rPr lang="en-US" sz="1200" i="1" dirty="0">
                <a:solidFill>
                  <a:srgbClr val="00B050"/>
                </a:solidFill>
              </a:rPr>
              <a:t>Task</a:t>
            </a:r>
            <a:r>
              <a:rPr lang="en-US" sz="1200" dirty="0">
                <a:solidFill>
                  <a:srgbClr val="00B050"/>
                </a:solidFill>
              </a:rPr>
              <a:t> – A task is commanded to zero or more resources to achieve an intended outcome through zero or more actions.</a:t>
            </a:r>
          </a:p>
          <a:p>
            <a:pPr marL="571500" lvl="1" indent="-276225" algn="l">
              <a:buClr>
                <a:schemeClr val="accent1"/>
              </a:buClr>
              <a:buSzPct val="100000"/>
              <a:buFontTx/>
              <a:buChar char="–"/>
              <a:defRPr sz="1300"/>
            </a:pPr>
            <a:r>
              <a:rPr lang="en-US" sz="1200" i="1" dirty="0">
                <a:solidFill>
                  <a:srgbClr val="00B050"/>
                </a:solidFill>
              </a:rPr>
              <a:t>Command</a:t>
            </a:r>
            <a:r>
              <a:rPr lang="en-US" sz="1200" dirty="0">
                <a:solidFill>
                  <a:srgbClr val="00B050"/>
                </a:solidFill>
              </a:rPr>
              <a:t> – A task provided by another agent</a:t>
            </a:r>
            <a:endParaRPr sz="1200" dirty="0">
              <a:solidFill>
                <a:srgbClr val="00B050"/>
              </a:solidFill>
            </a:endParaRPr>
          </a:p>
          <a:p>
            <a:pPr algn="l" defTabSz="321468">
              <a:lnSpc>
                <a:spcPct val="120000"/>
              </a:lnSpc>
              <a:defRPr sz="1300"/>
            </a:pPr>
            <a:r>
              <a:rPr b="1" dirty="0"/>
              <a:t>Task Property Terminology</a:t>
            </a:r>
            <a:r>
              <a:rPr dirty="0"/>
              <a:t> – defines properties of the job</a:t>
            </a:r>
          </a:p>
          <a:p>
            <a:pPr marL="571500" lvl="1" indent="-276225" algn="l">
              <a:buClr>
                <a:schemeClr val="accent1"/>
              </a:buClr>
              <a:buSzPct val="100000"/>
              <a:buFontTx/>
              <a:buChar char="–"/>
              <a:defRPr sz="1300"/>
            </a:pPr>
            <a:r>
              <a:rPr sz="1200" i="1" dirty="0"/>
              <a:t>Constraint</a:t>
            </a:r>
            <a:r>
              <a:rPr sz="1200" dirty="0"/>
              <a:t> – limit the ways in which the robot can complete the task</a:t>
            </a:r>
          </a:p>
          <a:p>
            <a:pPr marL="571500" lvl="1" indent="-276225" algn="l">
              <a:buClr>
                <a:schemeClr val="accent1"/>
              </a:buClr>
              <a:buSzPct val="100000"/>
              <a:buFontTx/>
              <a:buChar char="–"/>
              <a:defRPr sz="1300"/>
            </a:pPr>
            <a:r>
              <a:rPr sz="1200" i="1" dirty="0"/>
              <a:t>Evaluation</a:t>
            </a:r>
            <a:r>
              <a:rPr sz="1200" dirty="0"/>
              <a:t> – how the robot’s performance of the task is evaluate</a:t>
            </a:r>
            <a:r>
              <a:rPr lang="en-US" sz="1200" dirty="0"/>
              <a:t>d</a:t>
            </a:r>
            <a:endParaRPr sz="1200" dirty="0"/>
          </a:p>
          <a:p>
            <a:pPr algn="l" defTabSz="321468">
              <a:lnSpc>
                <a:spcPct val="120000"/>
              </a:lnSpc>
              <a:defRPr sz="1300"/>
            </a:pPr>
            <a:r>
              <a:rPr b="1" dirty="0"/>
              <a:t>Task Implementation Terminology</a:t>
            </a:r>
            <a:r>
              <a:rPr dirty="0"/>
              <a:t> – the aspects of the task that relate to specific things that must be accomplished</a:t>
            </a:r>
          </a:p>
          <a:p>
            <a:pPr marL="571500" lvl="1" indent="-276225" algn="l">
              <a:buClr>
                <a:schemeClr val="accent1"/>
              </a:buClr>
              <a:buSzPct val="100000"/>
              <a:buFontTx/>
              <a:buChar char="–"/>
              <a:defRPr sz="1300"/>
            </a:pPr>
            <a:r>
              <a:rPr sz="1200" i="1" dirty="0">
                <a:solidFill>
                  <a:srgbClr val="00B050"/>
                </a:solidFill>
              </a:rPr>
              <a:t>Action</a:t>
            </a:r>
            <a:r>
              <a:rPr sz="1200" dirty="0">
                <a:solidFill>
                  <a:srgbClr val="00B050"/>
                </a:solidFill>
              </a:rPr>
              <a:t> – </a:t>
            </a:r>
            <a:r>
              <a:rPr lang="en-US" sz="1200" dirty="0">
                <a:solidFill>
                  <a:srgbClr val="00B050"/>
                </a:solidFill>
              </a:rPr>
              <a:t>An implementation of a command with the purpose of changing or maintaining the system state.</a:t>
            </a:r>
            <a:endParaRPr sz="1200" dirty="0">
              <a:solidFill>
                <a:srgbClr val="00B050"/>
              </a:solidFill>
            </a:endParaRPr>
          </a:p>
          <a:p>
            <a:pPr marL="571500" lvl="1" indent="-276225" algn="l">
              <a:buClr>
                <a:schemeClr val="accent1"/>
              </a:buClr>
              <a:buSzPct val="100000"/>
              <a:buFontTx/>
              <a:buChar char="–"/>
              <a:defRPr sz="1300"/>
            </a:pPr>
            <a:r>
              <a:rPr sz="1200" i="1" dirty="0"/>
              <a:t>Capability</a:t>
            </a:r>
            <a:r>
              <a:rPr sz="1200" dirty="0"/>
              <a:t> – actions in the abstract</a:t>
            </a:r>
            <a:endParaRPr lang="en-US" sz="1200" dirty="0"/>
          </a:p>
          <a:p>
            <a:pPr marL="571500" lvl="1" indent="-276225" algn="l">
              <a:buClr>
                <a:schemeClr val="accent1"/>
              </a:buClr>
              <a:buSzPct val="100000"/>
              <a:buFontTx/>
              <a:buChar char="–"/>
              <a:defRPr sz="1300"/>
            </a:pPr>
            <a:r>
              <a:rPr lang="en-US" sz="1200" i="1" dirty="0">
                <a:solidFill>
                  <a:srgbClr val="00B050"/>
                </a:solidFill>
              </a:rPr>
              <a:t>Control</a:t>
            </a:r>
            <a:r>
              <a:rPr lang="en-US" sz="1200" dirty="0">
                <a:solidFill>
                  <a:srgbClr val="00B050"/>
                </a:solidFill>
              </a:rPr>
              <a:t> </a:t>
            </a:r>
            <a:r>
              <a:rPr lang="en-US" sz="1200" i="1" dirty="0">
                <a:solidFill>
                  <a:srgbClr val="00B050"/>
                </a:solidFill>
              </a:rPr>
              <a:t>Construct</a:t>
            </a:r>
            <a:r>
              <a:rPr lang="en-US" sz="1200" dirty="0">
                <a:solidFill>
                  <a:srgbClr val="00B050"/>
                </a:solidFill>
              </a:rPr>
              <a:t> – A non-empty set of actions and their ordering relations</a:t>
            </a:r>
          </a:p>
          <a:p>
            <a:pPr marL="571500" lvl="1" indent="-276225" algn="l">
              <a:buClr>
                <a:schemeClr val="accent1"/>
              </a:buClr>
              <a:buSzPct val="100000"/>
              <a:buFontTx/>
              <a:buChar char="–"/>
              <a:defRPr sz="1300"/>
            </a:pPr>
            <a:r>
              <a:rPr lang="en-US" sz="1200" i="1" dirty="0"/>
              <a:t>Result</a:t>
            </a:r>
            <a:r>
              <a:rPr lang="en-US" sz="1200" dirty="0"/>
              <a:t> - ?</a:t>
            </a:r>
            <a:endParaRPr sz="1200" dirty="0"/>
          </a:p>
          <a:p>
            <a:pPr algn="l" defTabSz="321468">
              <a:lnSpc>
                <a:spcPct val="120000"/>
              </a:lnSpc>
              <a:defRPr sz="1300"/>
            </a:pPr>
            <a:r>
              <a:rPr b="1" dirty="0"/>
              <a:t>Task Context Terminology</a:t>
            </a:r>
            <a:r>
              <a:rPr dirty="0"/>
              <a:t> - enables the user to define relevant properties of the context in which the task is expected to take place</a:t>
            </a:r>
          </a:p>
          <a:p>
            <a:pPr marL="571500" lvl="1" indent="-276225" algn="l">
              <a:buClr>
                <a:schemeClr val="accent1"/>
              </a:buClr>
              <a:buSzPct val="100000"/>
              <a:buFontTx/>
              <a:buChar char="–"/>
              <a:defRPr sz="1300"/>
            </a:pPr>
            <a:r>
              <a:rPr sz="1200" i="1" dirty="0"/>
              <a:t>Environment</a:t>
            </a:r>
            <a:r>
              <a:rPr sz="1200" dirty="0"/>
              <a:t> – things that are not part of the robot system</a:t>
            </a:r>
          </a:p>
          <a:p>
            <a:pPr marL="571500" lvl="1" indent="-276225" algn="l">
              <a:buClr>
                <a:schemeClr val="accent1"/>
              </a:buClr>
              <a:buSzPct val="100000"/>
              <a:buFontTx/>
              <a:buChar char="–"/>
              <a:defRPr sz="1300"/>
            </a:pPr>
            <a:r>
              <a:rPr sz="1200" i="1" dirty="0"/>
              <a:t>Platform</a:t>
            </a:r>
            <a:r>
              <a:rPr sz="1200" dirty="0"/>
              <a:t> – things that are part of the robot itself</a:t>
            </a:r>
            <a:endParaRPr lang="en-US" sz="1200" dirty="0"/>
          </a:p>
          <a:p>
            <a:pPr marL="571500" lvl="1" indent="-276225" algn="l">
              <a:buClr>
                <a:schemeClr val="accent1"/>
              </a:buClr>
              <a:buSzPct val="100000"/>
              <a:buFontTx/>
              <a:buChar char="–"/>
              <a:defRPr sz="1300"/>
            </a:pPr>
            <a:r>
              <a:rPr lang="en-US" sz="1200" i="1" dirty="0"/>
              <a:t>Resource</a:t>
            </a:r>
            <a:r>
              <a:rPr lang="en-US" sz="1200" dirty="0"/>
              <a:t> - ?</a:t>
            </a:r>
          </a:p>
          <a:p>
            <a:pPr marL="571500" lvl="1" indent="-276225" algn="l">
              <a:buClr>
                <a:schemeClr val="accent1"/>
              </a:buClr>
              <a:buSzPct val="100000"/>
              <a:buFontTx/>
              <a:buChar char="–"/>
              <a:defRPr sz="1300"/>
            </a:pPr>
            <a:r>
              <a:rPr lang="en-US" sz="1200" i="1" dirty="0"/>
              <a:t>System</a:t>
            </a:r>
            <a:r>
              <a:rPr lang="en-US" sz="1200" dirty="0"/>
              <a:t> </a:t>
            </a:r>
            <a:r>
              <a:rPr lang="en-US" sz="1200" i="1" dirty="0"/>
              <a:t>State</a:t>
            </a:r>
            <a:r>
              <a:rPr lang="en-US" sz="1200" dirty="0"/>
              <a:t> - ?</a:t>
            </a:r>
            <a:endParaRPr sz="1200" dirty="0"/>
          </a:p>
        </p:txBody>
      </p:sp>
      <p:sp>
        <p:nvSpPr>
          <p:cNvPr id="3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5" name="Future IEEE Standard : P1872.1">
            <a:extLst>
              <a:ext uri="{FF2B5EF4-FFF2-40B4-BE49-F238E27FC236}">
                <a16:creationId xmlns:a16="http://schemas.microsoft.com/office/drawing/2014/main" id="{766A9E31-A0DE-48A2-B228-5DAB5DAB59EF}"/>
              </a:ext>
            </a:extLst>
          </p:cNvPr>
          <p:cNvSpPr txBox="1"/>
          <p:nvPr/>
        </p:nvSpPr>
        <p:spPr>
          <a:xfrm>
            <a:off x="213723" y="133304"/>
            <a:ext cx="870283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fontScale="92500"/>
          </a:bodyPr>
          <a:lstStyle>
            <a:lvl1pPr defTabSz="410765">
              <a:lnSpc>
                <a:spcPct val="90000"/>
              </a:lnSpc>
              <a:spcBef>
                <a:spcPts val="1100"/>
              </a:spcBef>
              <a:defRPr sz="3600" b="1"/>
            </a:lvl1pPr>
          </a:lstStyle>
          <a:p>
            <a:r>
              <a:rPr dirty="0"/>
              <a:t>P1872.1</a:t>
            </a:r>
            <a:r>
              <a:rPr lang="en-US" dirty="0"/>
              <a:t>: Robot Task Representation</a:t>
            </a:r>
            <a:endParaRPr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ture IEEE Standard : P1872.1">
            <a:extLst>
              <a:ext uri="{FF2B5EF4-FFF2-40B4-BE49-F238E27FC236}">
                <a16:creationId xmlns:a16="http://schemas.microsoft.com/office/drawing/2014/main" id="{37F855C7-4E27-4EBA-BB38-8F7FAB5559A0}"/>
              </a:ext>
            </a:extLst>
          </p:cNvPr>
          <p:cNvSpPr txBox="1"/>
          <p:nvPr/>
        </p:nvSpPr>
        <p:spPr>
          <a:xfrm>
            <a:off x="213723" y="133304"/>
            <a:ext cx="8702839"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rPr lang="en-US" dirty="0"/>
              <a:t>How To Get Involved</a:t>
            </a:r>
            <a:endParaRPr dirty="0"/>
          </a:p>
        </p:txBody>
      </p:sp>
      <p:sp>
        <p:nvSpPr>
          <p:cNvPr id="3" name="Task Description Terminology – describes what the user or operator needs to get done…">
            <a:extLst>
              <a:ext uri="{FF2B5EF4-FFF2-40B4-BE49-F238E27FC236}">
                <a16:creationId xmlns:a16="http://schemas.microsoft.com/office/drawing/2014/main" id="{BB1932D8-DB02-489E-9721-FF7FF16DA38B}"/>
              </a:ext>
            </a:extLst>
          </p:cNvPr>
          <p:cNvSpPr txBox="1"/>
          <p:nvPr/>
        </p:nvSpPr>
        <p:spPr>
          <a:xfrm>
            <a:off x="227438" y="3507954"/>
            <a:ext cx="8689124" cy="270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300"/>
            </a:pPr>
            <a:endParaRPr sz="1200" dirty="0"/>
          </a:p>
        </p:txBody>
      </p:sp>
      <p:sp>
        <p:nvSpPr>
          <p:cNvPr id="4" name="Task Description Terminology – describes what the user or operator needs to get done…">
            <a:extLst>
              <a:ext uri="{FF2B5EF4-FFF2-40B4-BE49-F238E27FC236}">
                <a16:creationId xmlns:a16="http://schemas.microsoft.com/office/drawing/2014/main" id="{8B88DF4F-8BB3-4567-AEC9-B54C3CC7C88E}"/>
              </a:ext>
            </a:extLst>
          </p:cNvPr>
          <p:cNvSpPr txBox="1"/>
          <p:nvPr/>
        </p:nvSpPr>
        <p:spPr>
          <a:xfrm>
            <a:off x="227438" y="1563390"/>
            <a:ext cx="8689124" cy="4159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300"/>
            </a:pPr>
            <a:r>
              <a:rPr lang="en-US" sz="1600" b="1" dirty="0"/>
              <a:t>Officially became a working group: February 2017</a:t>
            </a:r>
          </a:p>
          <a:p>
            <a:pPr algn="l" defTabSz="321468">
              <a:lnSpc>
                <a:spcPct val="120000"/>
              </a:lnSpc>
              <a:defRPr sz="1300"/>
            </a:pPr>
            <a:endParaRPr lang="en-US" sz="1600" b="1" dirty="0"/>
          </a:p>
          <a:p>
            <a:pPr algn="l" defTabSz="321468">
              <a:lnSpc>
                <a:spcPct val="120000"/>
              </a:lnSpc>
              <a:defRPr sz="1300"/>
            </a:pPr>
            <a:r>
              <a:rPr lang="en-US" sz="1600" b="1" dirty="0"/>
              <a:t>Total Members (52), Voting Members (20)</a:t>
            </a:r>
          </a:p>
          <a:p>
            <a:pPr algn="l" defTabSz="321468">
              <a:lnSpc>
                <a:spcPct val="120000"/>
              </a:lnSpc>
              <a:defRPr sz="1300"/>
            </a:pPr>
            <a:endParaRPr lang="en-US" sz="1600" b="1" dirty="0"/>
          </a:p>
          <a:p>
            <a:pPr algn="l" defTabSz="321468">
              <a:lnSpc>
                <a:spcPct val="120000"/>
              </a:lnSpc>
              <a:defRPr sz="1300"/>
            </a:pPr>
            <a:r>
              <a:rPr lang="en-US" sz="1600" b="1" dirty="0"/>
              <a:t>Working Status:</a:t>
            </a:r>
          </a:p>
          <a:p>
            <a:pPr marL="571500" lvl="1" indent="-276225" algn="l">
              <a:buClr>
                <a:schemeClr val="accent1"/>
              </a:buClr>
              <a:buSzPct val="100000"/>
              <a:buFontTx/>
              <a:buChar char="–"/>
              <a:defRPr sz="1300"/>
            </a:pPr>
            <a:r>
              <a:rPr lang="en-US" sz="1600" dirty="0"/>
              <a:t>Outline for the standards document has been created</a:t>
            </a:r>
          </a:p>
          <a:p>
            <a:pPr marL="571500" lvl="1" indent="-276225" algn="l">
              <a:buClr>
                <a:schemeClr val="accent1"/>
              </a:buClr>
              <a:buSzPct val="100000"/>
              <a:buFontTx/>
              <a:buChar char="–"/>
              <a:defRPr sz="1300"/>
            </a:pPr>
            <a:r>
              <a:rPr lang="en-US" sz="1600" dirty="0"/>
              <a:t>Leadership assignments have been made for sections of the outline</a:t>
            </a:r>
          </a:p>
          <a:p>
            <a:pPr marL="571500" lvl="1" indent="-276225" algn="l">
              <a:buClr>
                <a:schemeClr val="accent1"/>
              </a:buClr>
              <a:buSzPct val="100000"/>
              <a:buFontTx/>
              <a:buChar char="–"/>
              <a:defRPr sz="1300"/>
            </a:pPr>
            <a:r>
              <a:rPr lang="en-US" sz="1600" dirty="0"/>
              <a:t>Bi-weekly telecons to discuss each section and begin writing formal document</a:t>
            </a:r>
          </a:p>
          <a:p>
            <a:pPr marL="295275" algn="l">
              <a:buClr>
                <a:schemeClr val="accent1"/>
              </a:buClr>
              <a:buSzPct val="100000"/>
              <a:defRPr sz="1300"/>
            </a:pPr>
            <a:endParaRPr lang="en-US" sz="1600" dirty="0"/>
          </a:p>
          <a:p>
            <a:pPr algn="l" defTabSz="321468">
              <a:lnSpc>
                <a:spcPct val="120000"/>
              </a:lnSpc>
              <a:defRPr sz="1300"/>
            </a:pPr>
            <a:r>
              <a:rPr lang="en-US" sz="1600" b="1" dirty="0"/>
              <a:t>Target date for standard submission: Draft published December 2019</a:t>
            </a:r>
          </a:p>
          <a:p>
            <a:pPr algn="l" defTabSz="321468">
              <a:lnSpc>
                <a:spcPct val="120000"/>
              </a:lnSpc>
              <a:defRPr sz="1300"/>
            </a:pPr>
            <a:endParaRPr lang="en-US" sz="1600" b="1" dirty="0"/>
          </a:p>
          <a:p>
            <a:pPr algn="l" defTabSz="321468">
              <a:lnSpc>
                <a:spcPct val="120000"/>
              </a:lnSpc>
              <a:defRPr sz="1300"/>
            </a:pPr>
            <a:r>
              <a:rPr lang="en-US" sz="1600" b="1" dirty="0"/>
              <a:t>How to get involved:</a:t>
            </a:r>
          </a:p>
          <a:p>
            <a:pPr marL="571500" lvl="1" indent="-276225" algn="l">
              <a:buClr>
                <a:schemeClr val="accent1"/>
              </a:buClr>
              <a:buSzPct val="100000"/>
              <a:buFontTx/>
              <a:buChar char="–"/>
              <a:defRPr sz="1300"/>
            </a:pPr>
            <a:r>
              <a:rPr lang="en-US" sz="1600" dirty="0"/>
              <a:t>Talk to Steve, Signe, or me during this meeting</a:t>
            </a:r>
          </a:p>
          <a:p>
            <a:pPr marL="571500" lvl="1" indent="-276225" algn="l">
              <a:buClr>
                <a:schemeClr val="accent1"/>
              </a:buClr>
              <a:buSzPct val="100000"/>
              <a:buFontTx/>
              <a:buChar char="–"/>
              <a:defRPr sz="1300"/>
            </a:pPr>
            <a:r>
              <a:rPr lang="en-US" sz="1600" dirty="0"/>
              <a:t>Email Stephen Balakirsky (</a:t>
            </a:r>
            <a:r>
              <a:rPr lang="en-US" sz="1600" dirty="0">
                <a:hlinkClick r:id="rId2"/>
              </a:rPr>
              <a:t>stephen.balakirsky@gtri.gatech.edu</a:t>
            </a:r>
            <a:r>
              <a:rPr lang="en-US" sz="1600" dirty="0"/>
              <a:t>)</a:t>
            </a:r>
          </a:p>
          <a:p>
            <a:pPr marL="571500" lvl="1" indent="-276225" algn="l">
              <a:buClr>
                <a:schemeClr val="accent1"/>
              </a:buClr>
              <a:buSzPct val="100000"/>
              <a:buFontTx/>
              <a:buChar char="–"/>
              <a:defRPr sz="1300"/>
            </a:pPr>
            <a:r>
              <a:rPr lang="en-US" sz="1600" dirty="0"/>
              <a:t>All are welcome!</a:t>
            </a:r>
          </a:p>
        </p:txBody>
      </p:sp>
    </p:spTree>
    <p:extLst>
      <p:ext uri="{BB962C8B-B14F-4D97-AF65-F5344CB8AC3E}">
        <p14:creationId xmlns:p14="http://schemas.microsoft.com/office/powerpoint/2010/main" val="39288532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367" name="Image" descr="Image"/>
          <p:cNvPicPr>
            <a:picLocks noChangeAspect="1"/>
          </p:cNvPicPr>
          <p:nvPr/>
        </p:nvPicPr>
        <p:blipFill>
          <a:blip r:embed="rId3">
            <a:extLst/>
          </a:blip>
          <a:stretch>
            <a:fillRect/>
          </a:stretch>
        </p:blipFill>
        <p:spPr>
          <a:xfrm>
            <a:off x="1628578" y="1504166"/>
            <a:ext cx="5886844" cy="3849668"/>
          </a:xfrm>
          <a:prstGeom prst="rect">
            <a:avLst/>
          </a:prstGeom>
          <a:ln w="12700">
            <a:miter lim="400000"/>
          </a:ln>
        </p:spPr>
      </p:pic>
      <p:sp>
        <p:nvSpPr>
          <p:cNvPr id="368" name="Future IEEE Standard : P1872.1"/>
          <p:cNvSpPr txBox="1"/>
          <p:nvPr/>
        </p:nvSpPr>
        <p:spPr>
          <a:xfrm>
            <a:off x="365229" y="508796"/>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t>Future IEEE Standard : P1872.1</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373" name="Name…"/>
          <p:cNvSpPr txBox="1"/>
          <p:nvPr/>
        </p:nvSpPr>
        <p:spPr>
          <a:xfrm>
            <a:off x="289709" y="1680051"/>
            <a:ext cx="8564582" cy="34978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600" b="1"/>
            </a:pPr>
            <a:r>
              <a:t>Name </a:t>
            </a:r>
          </a:p>
          <a:p>
            <a:pPr algn="l" defTabSz="321468">
              <a:lnSpc>
                <a:spcPct val="120000"/>
              </a:lnSpc>
              <a:defRPr sz="1600" b="1"/>
            </a:pPr>
            <a:r>
              <a:rPr b="0"/>
              <a:t>IEEE Standard for Autonomous Robotics (AuR) Ontology </a:t>
            </a:r>
          </a:p>
          <a:p>
            <a:pPr algn="l" defTabSz="321468">
              <a:lnSpc>
                <a:spcPct val="120000"/>
              </a:lnSpc>
              <a:defRPr sz="1600" b="1"/>
            </a:pPr>
            <a:endParaRPr b="0"/>
          </a:p>
          <a:p>
            <a:pPr algn="l" defTabSz="321468">
              <a:lnSpc>
                <a:spcPct val="120000"/>
              </a:lnSpc>
              <a:defRPr sz="1600" b="1"/>
            </a:pPr>
            <a:r>
              <a:t>Purpose </a:t>
            </a:r>
          </a:p>
          <a:p>
            <a:pPr algn="l" defTabSz="321468">
              <a:lnSpc>
                <a:spcPct val="120000"/>
              </a:lnSpc>
              <a:defRPr sz="1600" b="1"/>
            </a:pPr>
            <a:r>
              <a:rPr b="0"/>
              <a:t>This standard is a logical extension to IEEE 1872-2015 Standard for Ontologies for Robotics and Automation. The standard extends the CORA ontology by defining additional ontologies appropriate for Autonomous Robotics (AuR) relating to:</a:t>
            </a:r>
          </a:p>
          <a:p>
            <a:pPr marL="228600" indent="-228600" algn="l" defTabSz="321468">
              <a:lnSpc>
                <a:spcPct val="120000"/>
              </a:lnSpc>
              <a:buSzPct val="100000"/>
              <a:buChar char="•"/>
              <a:defRPr sz="1600" b="1"/>
            </a:pPr>
            <a:r>
              <a:rPr b="0"/>
              <a:t>The core design patterns specific to AuR in common R&amp;A sub-domains;</a:t>
            </a:r>
          </a:p>
          <a:p>
            <a:pPr marL="228600" indent="-228600" algn="l" defTabSz="321468">
              <a:lnSpc>
                <a:spcPct val="120000"/>
              </a:lnSpc>
              <a:buSzPct val="100000"/>
              <a:buChar char="•"/>
              <a:defRPr sz="1600" b="1"/>
            </a:pPr>
            <a:r>
              <a:rPr b="0"/>
              <a:t>General ontological concepts and domain-specific axioms for AuR; and</a:t>
            </a:r>
          </a:p>
          <a:p>
            <a:pPr marL="228600" indent="-228600" algn="l" defTabSz="321468">
              <a:lnSpc>
                <a:spcPct val="120000"/>
              </a:lnSpc>
              <a:buSzPct val="100000"/>
              <a:buChar char="•"/>
              <a:defRPr sz="1600" b="1"/>
            </a:pPr>
            <a:r>
              <a:rPr b="0"/>
              <a:t>General use cases and/or case studies for AuR. </a:t>
            </a:r>
          </a:p>
          <a:p>
            <a:pPr algn="l" defTabSz="321468">
              <a:lnSpc>
                <a:spcPct val="120000"/>
              </a:lnSpc>
              <a:defRPr sz="1600" b="1"/>
            </a:pPr>
            <a:endParaRPr b="0"/>
          </a:p>
          <a:p>
            <a:pPr algn="l" defTabSz="321468">
              <a:lnSpc>
                <a:spcPct val="120000"/>
              </a:lnSpc>
              <a:defRPr sz="1600"/>
            </a:pPr>
            <a:r>
              <a:rPr b="1"/>
              <a:t>Chair:</a:t>
            </a:r>
            <a:r>
              <a:t> Howard Li (UNB, Canada) </a:t>
            </a:r>
          </a:p>
        </p:txBody>
      </p:sp>
      <p:sp>
        <p:nvSpPr>
          <p:cNvPr id="374" name="Future IEEE Standard : P1872.2"/>
          <p:cNvSpPr txBox="1"/>
          <p:nvPr/>
        </p:nvSpPr>
        <p:spPr>
          <a:xfrm>
            <a:off x="365229" y="508796"/>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t>Future IEEE Standard : P1872.2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Motivation…"/>
          <p:cNvSpPr txBox="1"/>
          <p:nvPr/>
        </p:nvSpPr>
        <p:spPr>
          <a:xfrm>
            <a:off x="289709" y="1676399"/>
            <a:ext cx="8564582" cy="2629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600" b="1"/>
            </a:pPr>
            <a:r>
              <a:t>Motivation</a:t>
            </a:r>
          </a:p>
          <a:p>
            <a:pPr algn="l" defTabSz="321468">
              <a:lnSpc>
                <a:spcPct val="120000"/>
              </a:lnSpc>
              <a:defRPr sz="1600" b="1"/>
            </a:pPr>
            <a:endParaRPr/>
          </a:p>
          <a:p>
            <a:pPr algn="l" defTabSz="321468">
              <a:lnSpc>
                <a:spcPct val="120000"/>
              </a:lnSpc>
              <a:defRPr sz="1600"/>
            </a:pPr>
            <a:r>
              <a:t>This standard intend to represent the knowledge needed to build autonomous systems comprised of robots that can operate in all classes of unstructured environments- including, but not limited to, aerial, ground, surface, underwater and space robots</a:t>
            </a:r>
          </a:p>
          <a:p>
            <a:pPr algn="l" defTabSz="321468">
              <a:lnSpc>
                <a:spcPct val="120000"/>
              </a:lnSpc>
              <a:defRPr sz="1600"/>
            </a:pPr>
            <a:endParaRPr/>
          </a:p>
          <a:p>
            <a:pPr algn="l" defTabSz="321468">
              <a:lnSpc>
                <a:spcPct val="120000"/>
              </a:lnSpc>
              <a:defRPr sz="1600"/>
            </a:pPr>
            <a:r>
              <a:t>It will allow for unambiguous identification of the basic hardware and software components necessary to provide a robot or a group of robots with autonomy</a:t>
            </a:r>
          </a:p>
        </p:txBody>
      </p:sp>
      <p:sp>
        <p:nvSpPr>
          <p:cNvPr id="37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80" name="Future IEEE Standard : P1872.2"/>
          <p:cNvSpPr txBox="1"/>
          <p:nvPr/>
        </p:nvSpPr>
        <p:spPr>
          <a:xfrm>
            <a:off x="365229" y="508796"/>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t>Future IEEE Standard : P1872.2 </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385" name="Screen Shot 2018-10-01 at 22.36.10.png" descr="Screen Shot 2018-10-01 at 22.36.10.png"/>
          <p:cNvPicPr>
            <a:picLocks noChangeAspect="1"/>
          </p:cNvPicPr>
          <p:nvPr/>
        </p:nvPicPr>
        <p:blipFill>
          <a:blip r:embed="rId3">
            <a:extLst/>
          </a:blip>
          <a:stretch>
            <a:fillRect/>
          </a:stretch>
        </p:blipFill>
        <p:spPr>
          <a:xfrm>
            <a:off x="1242538" y="1712266"/>
            <a:ext cx="6658924" cy="4131150"/>
          </a:xfrm>
          <a:prstGeom prst="rect">
            <a:avLst/>
          </a:prstGeom>
          <a:ln w="12700">
            <a:miter lim="400000"/>
          </a:ln>
        </p:spPr>
      </p:pic>
      <p:sp>
        <p:nvSpPr>
          <p:cNvPr id="386" name="Future IEEE Standard : P1872.2"/>
          <p:cNvSpPr txBox="1"/>
          <p:nvPr/>
        </p:nvSpPr>
        <p:spPr>
          <a:xfrm>
            <a:off x="365229" y="508796"/>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t>Future IEEE Standard : P1872.2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pic>
        <p:nvPicPr>
          <p:cNvPr id="391" name="Screen Shot 2018-10-01 at 22.45.48.png" descr="Screen Shot 2018-10-01 at 22.45.48.png"/>
          <p:cNvPicPr>
            <a:picLocks noChangeAspect="1"/>
          </p:cNvPicPr>
          <p:nvPr/>
        </p:nvPicPr>
        <p:blipFill>
          <a:blip r:embed="rId3">
            <a:extLst/>
          </a:blip>
          <a:stretch>
            <a:fillRect/>
          </a:stretch>
        </p:blipFill>
        <p:spPr>
          <a:xfrm>
            <a:off x="2019242" y="1406550"/>
            <a:ext cx="5105516" cy="4044900"/>
          </a:xfrm>
          <a:prstGeom prst="rect">
            <a:avLst/>
          </a:prstGeom>
          <a:ln w="12700">
            <a:miter lim="400000"/>
          </a:ln>
        </p:spPr>
      </p:pic>
      <p:sp>
        <p:nvSpPr>
          <p:cNvPr id="392" name="UAVs and UGVs in the Cloud Robotics Scenario."/>
          <p:cNvSpPr txBox="1"/>
          <p:nvPr/>
        </p:nvSpPr>
        <p:spPr>
          <a:xfrm>
            <a:off x="1748601" y="5496744"/>
            <a:ext cx="5646798"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321468">
              <a:lnSpc>
                <a:spcPct val="120000"/>
              </a:lnSpc>
            </a:lvl1pPr>
          </a:lstStyle>
          <a:p>
            <a:r>
              <a:t>UAVs and UGVs in the Cloud Robotics Scenario. </a:t>
            </a:r>
          </a:p>
        </p:txBody>
      </p:sp>
      <p:sp>
        <p:nvSpPr>
          <p:cNvPr id="393" name="Future IEEE Standard : P1872.2"/>
          <p:cNvSpPr txBox="1"/>
          <p:nvPr/>
        </p:nvSpPr>
        <p:spPr>
          <a:xfrm>
            <a:off x="365229" y="508796"/>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t>Future IEEE Standard : P1872.2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Title 3"/>
          <p:cNvSpPr txBox="1">
            <a:spLocks noGrp="1"/>
          </p:cNvSpPr>
          <p:nvPr>
            <p:ph type="title"/>
          </p:nvPr>
        </p:nvSpPr>
        <p:spPr>
          <a:prstGeom prst="rect">
            <a:avLst/>
          </a:prstGeom>
        </p:spPr>
        <p:txBody>
          <a:bodyPr>
            <a:normAutofit fontScale="90000"/>
          </a:bodyPr>
          <a:lstStyle/>
          <a:p>
            <a:r>
              <a:rPr lang="en-US" dirty="0"/>
              <a:t>What does it take to verify an autonomous system?</a:t>
            </a:r>
            <a:endParaRPr dirty="0"/>
          </a:p>
        </p:txBody>
      </p:sp>
      <p:sp>
        <p:nvSpPr>
          <p:cNvPr id="271" name="Content Placeholder 4"/>
          <p:cNvSpPr txBox="1">
            <a:spLocks noGrp="1"/>
          </p:cNvSpPr>
          <p:nvPr>
            <p:ph type="body" idx="1"/>
          </p:nvPr>
        </p:nvSpPr>
        <p:spPr>
          <a:prstGeom prst="rect">
            <a:avLst/>
          </a:prstGeom>
        </p:spPr>
        <p:txBody>
          <a:bodyPr>
            <a:normAutofit/>
          </a:bodyPr>
          <a:lstStyle/>
          <a:p>
            <a:r>
              <a:rPr lang="en-US" dirty="0"/>
              <a:t>What is an autonomous system?</a:t>
            </a:r>
          </a:p>
          <a:p>
            <a:pPr marL="560070" lvl="1" indent="-285750">
              <a:buFont typeface="Arial" panose="020B0604020202020204" pitchFamily="34" charset="0"/>
              <a:buChar char="•"/>
            </a:pPr>
            <a:r>
              <a:rPr lang="en-US" dirty="0"/>
              <a:t>A system performing a given task in which the system solves the task without human intervention while adapting to operational and environmental conditions. </a:t>
            </a:r>
          </a:p>
          <a:p>
            <a:r>
              <a:rPr lang="en-US" dirty="0"/>
              <a:t>How do you verify the behavior of an autonomous system (one approach)?</a:t>
            </a:r>
          </a:p>
          <a:p>
            <a:pPr marL="560070" lvl="1" indent="-285750">
              <a:buFont typeface="Arial" panose="020B0604020202020204" pitchFamily="34" charset="0"/>
              <a:buChar char="•"/>
            </a:pPr>
            <a:r>
              <a:rPr lang="en-US" b="1" dirty="0"/>
              <a:t>Formally model relevant aspects of the system including the environment, the autonomous system itself, and the tasks/capabilities that it is able to perform</a:t>
            </a:r>
          </a:p>
          <a:p>
            <a:pPr marL="560070" lvl="1" indent="-285750">
              <a:buFont typeface="Arial" panose="020B0604020202020204" pitchFamily="34" charset="0"/>
              <a:buChar char="•"/>
            </a:pPr>
            <a:r>
              <a:rPr lang="en-US" dirty="0"/>
              <a:t>Develop an appropriate architecture</a:t>
            </a:r>
          </a:p>
          <a:p>
            <a:pPr marL="560070" lvl="1" indent="-285750">
              <a:buFont typeface="Arial" panose="020B0604020202020204" pitchFamily="34" charset="0"/>
              <a:buChar char="•"/>
            </a:pPr>
            <a:r>
              <a:rPr lang="en-US" dirty="0"/>
              <a:t>Gather training data</a:t>
            </a:r>
          </a:p>
          <a:p>
            <a:pPr marL="560070" lvl="1" indent="-285750">
              <a:buFont typeface="Arial" panose="020B0604020202020204" pitchFamily="34" charset="0"/>
              <a:buChar char="•"/>
            </a:pPr>
            <a:r>
              <a:rPr lang="en-US" dirty="0"/>
              <a:t>Use formal verification techniques to assess the system</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tandard : IEEE 1873-2015"/>
          <p:cNvSpPr txBox="1"/>
          <p:nvPr/>
        </p:nvSpPr>
        <p:spPr>
          <a:xfrm>
            <a:off x="365229" y="508000"/>
            <a:ext cx="8413542" cy="85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400" b="1"/>
            </a:lvl1pPr>
          </a:lstStyle>
          <a:p>
            <a:r>
              <a:t>Standard : IEEE 1873-2015 </a:t>
            </a:r>
          </a:p>
        </p:txBody>
      </p:sp>
      <p:sp>
        <p:nvSpPr>
          <p:cNvPr id="3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99" name="Name :…"/>
          <p:cNvSpPr txBox="1"/>
          <p:nvPr/>
        </p:nvSpPr>
        <p:spPr>
          <a:xfrm>
            <a:off x="215900" y="1663699"/>
            <a:ext cx="5642338" cy="3932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600" b="1"/>
            </a:pPr>
            <a:r>
              <a:t>Name : </a:t>
            </a:r>
          </a:p>
          <a:p>
            <a:pPr algn="l" defTabSz="321468">
              <a:lnSpc>
                <a:spcPct val="120000"/>
              </a:lnSpc>
              <a:defRPr sz="1600" b="1"/>
            </a:pPr>
            <a:r>
              <a:rPr b="0"/>
              <a:t>IEEE Standard for Robot Map Data Representation for Navigation</a:t>
            </a:r>
          </a:p>
          <a:p>
            <a:pPr algn="l" defTabSz="321468">
              <a:lnSpc>
                <a:spcPct val="120000"/>
              </a:lnSpc>
              <a:defRPr sz="1600" b="1"/>
            </a:pPr>
            <a:endParaRPr b="0"/>
          </a:p>
          <a:p>
            <a:pPr algn="l" defTabSz="321468">
              <a:lnSpc>
                <a:spcPct val="120000"/>
              </a:lnSpc>
              <a:defRPr sz="1600" b="1"/>
            </a:pPr>
            <a:r>
              <a:t>Purpose</a:t>
            </a:r>
          </a:p>
          <a:p>
            <a:pPr algn="l" defTabSz="457200">
              <a:defRPr sz="1600"/>
            </a:pPr>
            <a:r>
              <a:t>This standard provides specifications for representing 2D metric and topological maps. This standard defines a recommended format for exchanging map data among robots, computers, and other devices. The map representation format specified by this standard only considers static maps; in other words, moving objects are not explicitly represented in the maps. Additionally, no limit is placed on geographic scale or sensor modalities in applying this standard. </a:t>
            </a:r>
          </a:p>
        </p:txBody>
      </p:sp>
      <p:sp>
        <p:nvSpPr>
          <p:cNvPr id="400" name="Chair: Wonpil Yu (ETRI, Korea)…"/>
          <p:cNvSpPr txBox="1"/>
          <p:nvPr/>
        </p:nvSpPr>
        <p:spPr>
          <a:xfrm>
            <a:off x="228600" y="5473191"/>
            <a:ext cx="7619468" cy="554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defRPr sz="1600"/>
            </a:pPr>
            <a:r>
              <a:rPr b="1"/>
              <a:t>Chair</a:t>
            </a:r>
            <a:r>
              <a:t>: Wonpil Yu (ETRI, Korea)</a:t>
            </a:r>
          </a:p>
          <a:p>
            <a:pPr algn="l" defTabSz="321468">
              <a:defRPr sz="1600"/>
            </a:pPr>
            <a:r>
              <a:rPr b="1"/>
              <a:t>Vice-chair</a:t>
            </a:r>
            <a:r>
              <a:t>: Francesco Amigoni (Politecnico di Milano,Italy)</a:t>
            </a:r>
          </a:p>
        </p:txBody>
      </p:sp>
      <p:pic>
        <p:nvPicPr>
          <p:cNvPr id="401" name="Image" descr="Image"/>
          <p:cNvPicPr>
            <a:picLocks noChangeAspect="1"/>
          </p:cNvPicPr>
          <p:nvPr/>
        </p:nvPicPr>
        <p:blipFill>
          <a:blip r:embed="rId3">
            <a:extLst/>
          </a:blip>
          <a:stretch>
            <a:fillRect/>
          </a:stretch>
        </p:blipFill>
        <p:spPr>
          <a:xfrm>
            <a:off x="5830315" y="1498600"/>
            <a:ext cx="3226756" cy="4179955"/>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pic>
        <p:nvPicPr>
          <p:cNvPr id="406" name="Image" descr="Image"/>
          <p:cNvPicPr>
            <a:picLocks noChangeAspect="1"/>
          </p:cNvPicPr>
          <p:nvPr/>
        </p:nvPicPr>
        <p:blipFill>
          <a:blip r:embed="rId3">
            <a:extLst/>
          </a:blip>
          <a:stretch>
            <a:fillRect/>
          </a:stretch>
        </p:blipFill>
        <p:spPr>
          <a:xfrm>
            <a:off x="230593" y="1618702"/>
            <a:ext cx="5744103" cy="3901441"/>
          </a:xfrm>
          <a:prstGeom prst="rect">
            <a:avLst/>
          </a:prstGeom>
          <a:ln w="12700">
            <a:miter lim="400000"/>
          </a:ln>
        </p:spPr>
      </p:pic>
      <p:sp>
        <p:nvSpPr>
          <p:cNvPr id="407" name="Autonomous robots have their own internal representations of space.…"/>
          <p:cNvSpPr txBox="1"/>
          <p:nvPr/>
        </p:nvSpPr>
        <p:spPr>
          <a:xfrm>
            <a:off x="6149550" y="1466302"/>
            <a:ext cx="2778971" cy="420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l" defTabSz="457200">
              <a:defRPr sz="1500">
                <a:latin typeface="Calibri"/>
                <a:ea typeface="Calibri"/>
                <a:cs typeface="Calibri"/>
                <a:sym typeface="Calibri"/>
              </a:defRPr>
            </a:pPr>
            <a:r>
              <a:t>Autonomous robots have their own internal representations of space.</a:t>
            </a:r>
          </a:p>
          <a:p>
            <a:pPr algn="l" defTabSz="457200">
              <a:defRPr sz="1500">
                <a:latin typeface="Calibri"/>
                <a:ea typeface="Calibri"/>
                <a:cs typeface="Calibri"/>
                <a:sym typeface="Calibri"/>
              </a:defRPr>
            </a:pPr>
            <a:endParaRPr/>
          </a:p>
          <a:p>
            <a:pPr algn="l" defTabSz="457200">
              <a:defRPr sz="1500" b="1">
                <a:latin typeface="Calibri"/>
                <a:ea typeface="Calibri"/>
                <a:cs typeface="Calibri"/>
                <a:sym typeface="Calibri"/>
              </a:defRPr>
            </a:pPr>
            <a:r>
              <a:t>The IEEE 1873-2015 standard is used ONLY to represent maps for data exchange (e.g., sharing maps). </a:t>
            </a:r>
            <a:r>
              <a:rPr b="0"/>
              <a:t>It does not intend to substitute internal representations.</a:t>
            </a:r>
          </a:p>
          <a:p>
            <a:pPr algn="l" defTabSz="457200">
              <a:defRPr sz="1500">
                <a:latin typeface="Calibri"/>
                <a:ea typeface="Calibri"/>
                <a:cs typeface="Calibri"/>
                <a:sym typeface="Calibri"/>
              </a:defRPr>
            </a:pPr>
            <a:endParaRPr b="0"/>
          </a:p>
          <a:p>
            <a:pPr algn="l" defTabSz="457200">
              <a:defRPr sz="1500" b="1">
                <a:latin typeface="Calibri"/>
                <a:ea typeface="Calibri"/>
                <a:cs typeface="Calibri"/>
                <a:sym typeface="Calibri"/>
              </a:defRPr>
            </a:pPr>
            <a:r>
              <a:t>Benefits:</a:t>
            </a:r>
          </a:p>
          <a:p>
            <a:pPr marL="228599" indent="-228599" algn="l" defTabSz="457200">
              <a:buSzPct val="100000"/>
              <a:buChar char="•"/>
              <a:defRPr sz="1500">
                <a:latin typeface="Calibri"/>
                <a:ea typeface="Calibri"/>
                <a:cs typeface="Calibri"/>
                <a:sym typeface="Calibri"/>
              </a:defRPr>
            </a:pPr>
            <a:r>
              <a:t>Benchmarking</a:t>
            </a:r>
          </a:p>
          <a:p>
            <a:pPr marL="228599" indent="-228599" algn="l" defTabSz="457200">
              <a:buSzPct val="100000"/>
              <a:buChar char="•"/>
              <a:defRPr sz="1500">
                <a:latin typeface="Calibri"/>
                <a:ea typeface="Calibri"/>
                <a:cs typeface="Calibri"/>
                <a:sym typeface="Calibri"/>
              </a:defRPr>
            </a:pPr>
            <a:r>
              <a:t>Facilitating development and deployment of robotic applications</a:t>
            </a:r>
          </a:p>
          <a:p>
            <a:pPr marL="228599" indent="-228599" algn="l" defTabSz="457200">
              <a:buSzPct val="100000"/>
              <a:buChar char="•"/>
              <a:defRPr sz="1500">
                <a:latin typeface="Calibri"/>
                <a:ea typeface="Calibri"/>
                <a:cs typeface="Calibri"/>
                <a:sym typeface="Calibri"/>
              </a:defRPr>
            </a:pPr>
            <a:r>
              <a:t>Reducing development and deployment costs</a:t>
            </a:r>
          </a:p>
        </p:txBody>
      </p:sp>
      <p:sp>
        <p:nvSpPr>
          <p:cNvPr id="408" name="Standard : IEEE 1873-2015"/>
          <p:cNvSpPr txBox="1"/>
          <p:nvPr/>
        </p:nvSpPr>
        <p:spPr>
          <a:xfrm>
            <a:off x="365229" y="508000"/>
            <a:ext cx="8413542" cy="85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400" b="1"/>
            </a:lvl1pPr>
          </a:lstStyle>
          <a:p>
            <a:r>
              <a:t>Standard : IEEE 1873-2015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413" name="Types of maps represented by the standard"/>
          <p:cNvSpPr txBox="1"/>
          <p:nvPr/>
        </p:nvSpPr>
        <p:spPr>
          <a:xfrm>
            <a:off x="570969" y="4581891"/>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1500"/>
            </a:lvl1pPr>
          </a:lstStyle>
          <a:p>
            <a:r>
              <a:t>Types of maps represented by the standard</a:t>
            </a:r>
          </a:p>
        </p:txBody>
      </p:sp>
      <p:pic>
        <p:nvPicPr>
          <p:cNvPr id="414" name="Image" descr="Image"/>
          <p:cNvPicPr>
            <a:picLocks noChangeAspect="1"/>
          </p:cNvPicPr>
          <p:nvPr/>
        </p:nvPicPr>
        <p:blipFill>
          <a:blip r:embed="rId3">
            <a:extLst/>
          </a:blip>
          <a:stretch>
            <a:fillRect/>
          </a:stretch>
        </p:blipFill>
        <p:spPr>
          <a:xfrm>
            <a:off x="2514854" y="2153602"/>
            <a:ext cx="4114292" cy="2550796"/>
          </a:xfrm>
          <a:prstGeom prst="rect">
            <a:avLst/>
          </a:prstGeom>
          <a:ln w="12700">
            <a:miter lim="400000"/>
          </a:ln>
        </p:spPr>
      </p:pic>
      <p:sp>
        <p:nvSpPr>
          <p:cNvPr id="415" name="Standard : IEEE 1873-2015"/>
          <p:cNvSpPr txBox="1"/>
          <p:nvPr/>
        </p:nvSpPr>
        <p:spPr>
          <a:xfrm>
            <a:off x="365229" y="508000"/>
            <a:ext cx="8413542" cy="857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400" b="1"/>
            </a:lvl1pPr>
          </a:lstStyle>
          <a:p>
            <a:r>
              <a:t>Standard : IEEE 1873-2015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420" name="Example : Grid Map"/>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Example : Grid Map</a:t>
            </a:r>
          </a:p>
        </p:txBody>
      </p:sp>
      <p:pic>
        <p:nvPicPr>
          <p:cNvPr id="421" name="Image" descr="Image"/>
          <p:cNvPicPr>
            <a:picLocks noChangeAspect="1"/>
          </p:cNvPicPr>
          <p:nvPr/>
        </p:nvPicPr>
        <p:blipFill>
          <a:blip r:embed="rId3">
            <a:extLst/>
          </a:blip>
          <a:stretch>
            <a:fillRect/>
          </a:stretch>
        </p:blipFill>
        <p:spPr>
          <a:xfrm>
            <a:off x="5752007" y="1213753"/>
            <a:ext cx="3132222" cy="4430494"/>
          </a:xfrm>
          <a:prstGeom prst="rect">
            <a:avLst/>
          </a:prstGeom>
          <a:ln w="12700">
            <a:miter lim="400000"/>
          </a:ln>
        </p:spPr>
      </p:pic>
      <p:pic>
        <p:nvPicPr>
          <p:cNvPr id="422" name="Image" descr="Image"/>
          <p:cNvPicPr>
            <a:picLocks noChangeAspect="1"/>
          </p:cNvPicPr>
          <p:nvPr/>
        </p:nvPicPr>
        <p:blipFill>
          <a:blip r:embed="rId4">
            <a:extLst/>
          </a:blip>
          <a:stretch>
            <a:fillRect/>
          </a:stretch>
        </p:blipFill>
        <p:spPr>
          <a:xfrm>
            <a:off x="451081" y="1489334"/>
            <a:ext cx="4980868" cy="457701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Future Standard : IEEE P2751"/>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P2751</a:t>
            </a:r>
          </a:p>
        </p:txBody>
      </p:sp>
      <p:sp>
        <p:nvSpPr>
          <p:cNvPr id="4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
        <p:nvSpPr>
          <p:cNvPr id="428" name="Name…"/>
          <p:cNvSpPr txBox="1"/>
          <p:nvPr/>
        </p:nvSpPr>
        <p:spPr>
          <a:xfrm>
            <a:off x="289709" y="1663700"/>
            <a:ext cx="8564582" cy="39144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400" b="1"/>
            </a:pPr>
            <a:r>
              <a:t>Name </a:t>
            </a:r>
          </a:p>
          <a:p>
            <a:pPr algn="l" defTabSz="321468">
              <a:lnSpc>
                <a:spcPct val="120000"/>
              </a:lnSpc>
              <a:defRPr sz="1400" b="1"/>
            </a:pPr>
            <a:r>
              <a:rPr b="0"/>
              <a:t>IEEE 3D Map Data Representation for Robotics and Automation </a:t>
            </a:r>
          </a:p>
          <a:p>
            <a:pPr algn="l" defTabSz="321468">
              <a:lnSpc>
                <a:spcPct val="120000"/>
              </a:lnSpc>
              <a:defRPr sz="1400" b="1"/>
            </a:pPr>
            <a:endParaRPr b="0"/>
          </a:p>
          <a:p>
            <a:pPr algn="l" defTabSz="321468">
              <a:lnSpc>
                <a:spcPct val="120000"/>
              </a:lnSpc>
              <a:defRPr sz="1400" b="1"/>
            </a:pPr>
            <a:r>
              <a:t>Purpose </a:t>
            </a:r>
          </a:p>
          <a:p>
            <a:pPr algn="l" defTabSz="321468">
              <a:lnSpc>
                <a:spcPct val="120000"/>
              </a:lnSpc>
              <a:defRPr sz="1400" b="1"/>
            </a:pPr>
            <a:r>
              <a:rPr b="0"/>
              <a:t>This standard extends the IEEE 1873-2015 Standard for Robot Map Data Representation from two-dimensional (2D) maps to three-dimensional (3D) maps. The standard develops a common representation and encoding for 3D map data, to be used in applications requiring robot operation, like navigation and manipulation, in all domains (space, air, ground/surface, underwater, and underground). The standard encoding is devoted to exchange map data between robot systems, while allowing robot systems to use their private internal representations for efficient map data processing. The standard places no constraints on where map data comes from nor on how maps are constructed.</a:t>
            </a:r>
          </a:p>
          <a:p>
            <a:pPr algn="l" defTabSz="321468">
              <a:lnSpc>
                <a:spcPct val="120000"/>
              </a:lnSpc>
              <a:defRPr sz="1400" b="1"/>
            </a:pPr>
            <a:endParaRPr b="0"/>
          </a:p>
          <a:p>
            <a:pPr algn="l" defTabSz="321468">
              <a:lnSpc>
                <a:spcPct val="120000"/>
              </a:lnSpc>
              <a:defRPr sz="1400"/>
            </a:pPr>
            <a:r>
              <a:rPr b="1"/>
              <a:t>Chair:</a:t>
            </a:r>
            <a:r>
              <a:t> Francesco Amigoni (Politecnico di Milano,Italy) </a:t>
            </a:r>
          </a:p>
          <a:p>
            <a:pPr algn="l" defTabSz="321468">
              <a:lnSpc>
                <a:spcPct val="120000"/>
              </a:lnSpc>
              <a:defRPr sz="1400"/>
            </a:pPr>
            <a:r>
              <a:rPr b="1"/>
              <a:t>Vice-chair:</a:t>
            </a:r>
            <a:r>
              <a:t> Tomasz Kucner (Örebro University, Sweeden)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Future Standard : IEEE P2751"/>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P2751</a:t>
            </a:r>
          </a:p>
        </p:txBody>
      </p:sp>
      <p:sp>
        <p:nvSpPr>
          <p:cNvPr id="43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434" name="3D Maps included in the Standard…"/>
          <p:cNvSpPr txBox="1"/>
          <p:nvPr/>
        </p:nvSpPr>
        <p:spPr>
          <a:xfrm>
            <a:off x="289709" y="1511299"/>
            <a:ext cx="8564582" cy="2934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600" b="1"/>
            </a:pPr>
            <a:r>
              <a:t>3D Maps included in the Standard </a:t>
            </a:r>
          </a:p>
          <a:p>
            <a:pPr algn="l" defTabSz="321468">
              <a:lnSpc>
                <a:spcPct val="120000"/>
              </a:lnSpc>
              <a:defRPr sz="1600" b="1"/>
            </a:pPr>
            <a:endParaRPr/>
          </a:p>
          <a:p>
            <a:pPr algn="l" defTabSz="321468">
              <a:lnSpc>
                <a:spcPct val="120000"/>
              </a:lnSpc>
              <a:defRPr sz="1600" b="1"/>
            </a:pPr>
            <a:r>
              <a:rPr b="0"/>
              <a:t>Point clouds, grids (voxel maps, including octrees) and polygonal meshes.</a:t>
            </a:r>
          </a:p>
          <a:p>
            <a:pPr algn="l" defTabSz="321468">
              <a:lnSpc>
                <a:spcPct val="120000"/>
              </a:lnSpc>
              <a:defRPr sz="1600" b="1"/>
            </a:pPr>
            <a:endParaRPr b="0"/>
          </a:p>
          <a:p>
            <a:pPr algn="l" defTabSz="321468">
              <a:lnSpc>
                <a:spcPct val="120000"/>
              </a:lnSpc>
              <a:defRPr sz="1600" b="1"/>
            </a:pPr>
            <a:r>
              <a:rPr b="0"/>
              <a:t>Each maps type has elements and properties that can be mandatory or optional. For example, a grid is represented by:</a:t>
            </a:r>
          </a:p>
          <a:p>
            <a:pPr marL="457200" indent="-228600" algn="l" defTabSz="321468">
              <a:lnSpc>
                <a:spcPct val="120000"/>
              </a:lnSpc>
              <a:spcBef>
                <a:spcPts val="800"/>
              </a:spcBef>
              <a:buSzPct val="100000"/>
              <a:buChar char="•"/>
              <a:defRPr sz="1600" b="1"/>
            </a:pPr>
            <a:r>
              <a:rPr b="0"/>
              <a:t>voxels (with coordinates and properties, like occupancy)</a:t>
            </a:r>
          </a:p>
          <a:p>
            <a:pPr marL="457200" indent="-228600" algn="l" defTabSz="321468">
              <a:lnSpc>
                <a:spcPct val="120000"/>
              </a:lnSpc>
              <a:spcBef>
                <a:spcPts val="800"/>
              </a:spcBef>
              <a:buSzPct val="100000"/>
              <a:buChar char="•"/>
              <a:defRPr sz="1600" b="1"/>
            </a:pPr>
            <a:r>
              <a:rPr b="0"/>
              <a:t>resolution (length of the voxel edge)</a:t>
            </a:r>
          </a:p>
          <a:p>
            <a:pPr marL="457200" indent="-228600" algn="l" defTabSz="321468">
              <a:lnSpc>
                <a:spcPct val="120000"/>
              </a:lnSpc>
              <a:spcBef>
                <a:spcPts val="800"/>
              </a:spcBef>
              <a:buSzPct val="100000"/>
              <a:buChar char="•"/>
              <a:defRPr sz="1600" b="1"/>
            </a:pPr>
            <a:r>
              <a:rPr b="0"/>
              <a:t>size (number of voxels)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Future Standard : IEEE P7007"/>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P7007</a:t>
            </a:r>
          </a:p>
        </p:txBody>
      </p:sp>
      <p:sp>
        <p:nvSpPr>
          <p:cNvPr id="4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440" name="Name…"/>
          <p:cNvSpPr txBox="1"/>
          <p:nvPr/>
        </p:nvSpPr>
        <p:spPr>
          <a:xfrm>
            <a:off x="289709" y="1663700"/>
            <a:ext cx="8564582" cy="36553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400" b="1"/>
            </a:pPr>
            <a:r>
              <a:t>Name </a:t>
            </a:r>
          </a:p>
          <a:p>
            <a:pPr algn="l" defTabSz="321468">
              <a:lnSpc>
                <a:spcPct val="120000"/>
              </a:lnSpc>
              <a:defRPr sz="1400" b="1"/>
            </a:pPr>
            <a:r>
              <a:rPr b="0"/>
              <a:t>IEEE SA/RAS P7007- Ontological Standard for Ethically Driven Robotics and Automation Systems</a:t>
            </a:r>
          </a:p>
          <a:p>
            <a:pPr algn="l" defTabSz="321468">
              <a:lnSpc>
                <a:spcPct val="120000"/>
              </a:lnSpc>
              <a:defRPr sz="1400" b="1"/>
            </a:pPr>
            <a:endParaRPr b="0"/>
          </a:p>
          <a:p>
            <a:pPr algn="l" defTabSz="321468">
              <a:lnSpc>
                <a:spcPct val="120000"/>
              </a:lnSpc>
              <a:defRPr sz="1400" b="1"/>
            </a:pPr>
            <a:r>
              <a:t>Purpose </a:t>
            </a:r>
          </a:p>
          <a:p>
            <a:pPr algn="l" defTabSz="321468">
              <a:lnSpc>
                <a:spcPct val="120000"/>
              </a:lnSpc>
              <a:defRPr sz="1400" b="1"/>
            </a:pPr>
            <a:r>
              <a:rPr b="0"/>
              <a:t>The standard establishes</a:t>
            </a:r>
            <a:r>
              <a:t> a set of definitions and their relationships </a:t>
            </a:r>
            <a:r>
              <a:rPr b="0"/>
              <a:t>that will enable the development of Robotics and Automation Systems in accordance with worldwide Ethics and Moral theories, with a particular emphasis on aligning the ethics and engineering communities to understand how to pragmatically design and implement these systems in unison. These definitions allow for a precise communication among global experts of different domains that includes Robotics, Automation and Ethics</a:t>
            </a:r>
          </a:p>
          <a:p>
            <a:pPr algn="l" defTabSz="321468">
              <a:lnSpc>
                <a:spcPct val="120000"/>
              </a:lnSpc>
              <a:defRPr sz="1400" b="1"/>
            </a:pPr>
            <a:endParaRPr b="0"/>
          </a:p>
          <a:p>
            <a:pPr algn="l" defTabSz="321468">
              <a:lnSpc>
                <a:spcPct val="120000"/>
              </a:lnSpc>
              <a:defRPr sz="1400"/>
            </a:pPr>
            <a:r>
              <a:rPr b="1"/>
              <a:t>Chair:</a:t>
            </a:r>
            <a:r>
              <a:t> Edson Prestes (UFRGS, Brazil) </a:t>
            </a:r>
          </a:p>
          <a:p>
            <a:pPr algn="l" defTabSz="321468">
              <a:lnSpc>
                <a:spcPct val="120000"/>
              </a:lnSpc>
              <a:defRPr sz="1400"/>
            </a:pPr>
            <a:r>
              <a:rPr b="1"/>
              <a:t>Vice-chair:</a:t>
            </a:r>
            <a:r>
              <a:t> Sandro Fiorini (UPEC, France)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The IEEE Global Initiative on Ethics of Autonomous and Intelligent Systems"/>
          <p:cNvSpPr txBox="1">
            <a:spLocks noGrp="1"/>
          </p:cNvSpPr>
          <p:nvPr>
            <p:ph type="title"/>
          </p:nvPr>
        </p:nvSpPr>
        <p:spPr>
          <a:xfrm>
            <a:off x="64392" y="508000"/>
            <a:ext cx="9015216" cy="767444"/>
          </a:xfrm>
          <a:prstGeom prst="rect">
            <a:avLst/>
          </a:prstGeom>
        </p:spPr>
        <p:txBody>
          <a:bodyPr/>
          <a:lstStyle>
            <a:lvl1pPr algn="ctr">
              <a:defRPr sz="1600"/>
            </a:lvl1pPr>
          </a:lstStyle>
          <a:p>
            <a:r>
              <a:t>The IEEE Global Initiative on Ethics of Autonomous and Intelligent Systems</a:t>
            </a:r>
          </a:p>
        </p:txBody>
      </p:sp>
      <p:sp>
        <p:nvSpPr>
          <p:cNvPr id="4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446" name="Mission…"/>
          <p:cNvSpPr txBox="1"/>
          <p:nvPr/>
        </p:nvSpPr>
        <p:spPr>
          <a:xfrm>
            <a:off x="481261" y="4651013"/>
            <a:ext cx="8181478" cy="152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ormAutofit/>
          </a:bodyPr>
          <a:lstStyle/>
          <a:p>
            <a:pPr algn="l" defTabSz="410765">
              <a:spcBef>
                <a:spcPts val="700"/>
              </a:spcBef>
              <a:defRPr sz="1300" b="1">
                <a:solidFill>
                  <a:srgbClr val="414141"/>
                </a:solidFill>
              </a:defRPr>
            </a:pPr>
            <a:r>
              <a:t>Mission</a:t>
            </a:r>
          </a:p>
          <a:p>
            <a:pPr algn="l" defTabSz="410765">
              <a:spcBef>
                <a:spcPts val="700"/>
              </a:spcBef>
              <a:defRPr sz="1300">
                <a:solidFill>
                  <a:srgbClr val="414141"/>
                </a:solidFill>
              </a:defRPr>
            </a:pPr>
            <a:r>
              <a:t>To ensure every technologist is educated, trained, and empowered to prioritize ethical considerations in the design and development of autonomous and intelligent systems. </a:t>
            </a:r>
          </a:p>
          <a:p>
            <a:pPr algn="l" defTabSz="410765">
              <a:spcBef>
                <a:spcPts val="700"/>
              </a:spcBef>
              <a:defRPr sz="1300" b="1">
                <a:solidFill>
                  <a:srgbClr val="414141"/>
                </a:solidFill>
              </a:defRPr>
            </a:pPr>
            <a:r>
              <a:t>Human well-being is the highest virtue for a society, and human flourishing begins with conscious contemplation.</a:t>
            </a:r>
          </a:p>
        </p:txBody>
      </p:sp>
      <p:sp>
        <p:nvSpPr>
          <p:cNvPr id="447" name="http://standards.ieee.org/develop/indconn/ec/autonomous_systems.html"/>
          <p:cNvSpPr txBox="1"/>
          <p:nvPr/>
        </p:nvSpPr>
        <p:spPr>
          <a:xfrm>
            <a:off x="1797385" y="4282071"/>
            <a:ext cx="5819662" cy="28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l" defTabSz="457200">
              <a:defRPr sz="1200" u="sng">
                <a:solidFill>
                  <a:srgbClr val="1155CC"/>
                </a:solidFill>
                <a:uFill>
                  <a:solidFill>
                    <a:srgbClr val="1155CC"/>
                  </a:solidFill>
                </a:uFill>
              </a:defRPr>
            </a:pPr>
            <a:r>
              <a:rPr u="none">
                <a:solidFill>
                  <a:srgbClr val="222222"/>
                </a:solidFill>
              </a:rPr>
              <a:t> </a:t>
            </a:r>
            <a:r>
              <a:rPr>
                <a:solidFill>
                  <a:srgbClr val="008542"/>
                </a:solidFill>
                <a:uFill>
                  <a:solidFill>
                    <a:srgbClr val="008542"/>
                  </a:solidFill>
                </a:uFill>
                <a:hlinkClick r:id="rId2"/>
              </a:rPr>
              <a:t>http://standards.ieee.org/develop/indconn/ec/autonomous_systems.html</a:t>
            </a:r>
          </a:p>
        </p:txBody>
      </p:sp>
      <p:grpSp>
        <p:nvGrpSpPr>
          <p:cNvPr id="451" name="Group"/>
          <p:cNvGrpSpPr/>
          <p:nvPr/>
        </p:nvGrpSpPr>
        <p:grpSpPr>
          <a:xfrm>
            <a:off x="593770" y="1468164"/>
            <a:ext cx="7816319" cy="2621187"/>
            <a:chOff x="0" y="0"/>
            <a:chExt cx="7816317" cy="2621185"/>
          </a:xfrm>
        </p:grpSpPr>
        <p:pic>
          <p:nvPicPr>
            <p:cNvPr id="448" name="ead_book.jpg" descr="ead_book.jpg"/>
            <p:cNvPicPr>
              <a:picLocks noChangeAspect="1"/>
            </p:cNvPicPr>
            <p:nvPr/>
          </p:nvPicPr>
          <p:blipFill>
            <a:blip r:embed="rId3">
              <a:extLst/>
            </a:blip>
            <a:stretch>
              <a:fillRect/>
            </a:stretch>
          </p:blipFill>
          <p:spPr>
            <a:xfrm>
              <a:off x="3696339" y="0"/>
              <a:ext cx="1987685" cy="2570738"/>
            </a:xfrm>
            <a:prstGeom prst="rect">
              <a:avLst/>
            </a:prstGeom>
            <a:ln w="12700" cap="flat">
              <a:noFill/>
              <a:miter lim="400000"/>
            </a:ln>
            <a:effectLst/>
          </p:spPr>
        </p:pic>
        <p:pic>
          <p:nvPicPr>
            <p:cNvPr id="449" name="Screen Shot 2018-05-20 at 09.29.19.png" descr="Screen Shot 2018-05-20 at 09.29.19.png"/>
            <p:cNvPicPr>
              <a:picLocks noChangeAspect="1"/>
            </p:cNvPicPr>
            <p:nvPr/>
          </p:nvPicPr>
          <p:blipFill>
            <a:blip r:embed="rId4">
              <a:extLst/>
            </a:blip>
            <a:stretch>
              <a:fillRect/>
            </a:stretch>
          </p:blipFill>
          <p:spPr>
            <a:xfrm>
              <a:off x="0" y="0"/>
              <a:ext cx="3492619" cy="2621186"/>
            </a:xfrm>
            <a:prstGeom prst="rect">
              <a:avLst/>
            </a:prstGeom>
            <a:ln w="12700" cap="flat">
              <a:noFill/>
              <a:miter lim="400000"/>
            </a:ln>
            <a:effectLst/>
          </p:spPr>
        </p:pic>
        <p:pic>
          <p:nvPicPr>
            <p:cNvPr id="450" name="Image" descr="Image"/>
            <p:cNvPicPr>
              <a:picLocks noChangeAspect="1"/>
            </p:cNvPicPr>
            <p:nvPr/>
          </p:nvPicPr>
          <p:blipFill>
            <a:blip r:embed="rId5">
              <a:extLst/>
            </a:blip>
            <a:stretch>
              <a:fillRect/>
            </a:stretch>
          </p:blipFill>
          <p:spPr>
            <a:xfrm>
              <a:off x="5887744" y="71484"/>
              <a:ext cx="1928574" cy="2478218"/>
            </a:xfrm>
            <a:prstGeom prst="rect">
              <a:avLst/>
            </a:prstGeom>
            <a:ln w="12700" cap="flat">
              <a:noFill/>
              <a:miter lim="400000"/>
            </a:ln>
            <a:effectLst/>
          </p:spPr>
        </p:pic>
      </p:gr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54" name="Human Rights in the Robot Age…"/>
          <p:cNvSpPr txBox="1"/>
          <p:nvPr/>
        </p:nvSpPr>
        <p:spPr>
          <a:xfrm>
            <a:off x="357187" y="508992"/>
            <a:ext cx="8429626"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p>
            <a:pPr defTabSz="373796">
              <a:lnSpc>
                <a:spcPct val="90000"/>
              </a:lnSpc>
              <a:spcBef>
                <a:spcPts val="1000"/>
              </a:spcBef>
              <a:defRPr sz="2912" b="1"/>
            </a:pPr>
            <a:r>
              <a:t>Human Rights in the Robot Age</a:t>
            </a:r>
          </a:p>
          <a:p>
            <a:pPr defTabSz="373796">
              <a:lnSpc>
                <a:spcPct val="90000"/>
              </a:lnSpc>
              <a:spcBef>
                <a:spcPts val="1000"/>
              </a:spcBef>
              <a:defRPr sz="1729"/>
            </a:pPr>
            <a:r>
              <a:t>AI/Robotics not Aligned Ethically to Human’s Values and Rights</a:t>
            </a:r>
          </a:p>
        </p:txBody>
      </p:sp>
      <p:sp>
        <p:nvSpPr>
          <p:cNvPr id="455" name="Prohibition of Discrimination…"/>
          <p:cNvSpPr/>
          <p:nvPr/>
        </p:nvSpPr>
        <p:spPr>
          <a:xfrm>
            <a:off x="-84495" y="2534616"/>
            <a:ext cx="3157253" cy="908259"/>
          </a:xfrm>
          <a:prstGeom prst="roundRect">
            <a:avLst>
              <a:gd name="adj" fmla="val 20974"/>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r">
              <a:defRPr sz="1200" b="1"/>
            </a:pPr>
            <a:r>
              <a:t>Prohibition of Discrimination</a:t>
            </a:r>
          </a:p>
          <a:p>
            <a:pPr algn="r">
              <a:defRPr sz="1200"/>
            </a:pPr>
            <a:r>
              <a:t>Segregation/Misogyny</a:t>
            </a:r>
          </a:p>
        </p:txBody>
      </p:sp>
      <p:sp>
        <p:nvSpPr>
          <p:cNvPr id="456" name="Right to Life…"/>
          <p:cNvSpPr/>
          <p:nvPr/>
        </p:nvSpPr>
        <p:spPr>
          <a:xfrm>
            <a:off x="6118569" y="2632540"/>
            <a:ext cx="2965551" cy="712411"/>
          </a:xfrm>
          <a:prstGeom prst="roundRect">
            <a:avLst>
              <a:gd name="adj" fmla="val 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l">
              <a:defRPr sz="1200" b="1"/>
            </a:pPr>
            <a:r>
              <a:t>Right to Life</a:t>
            </a:r>
          </a:p>
          <a:p>
            <a:pPr algn="l">
              <a:defRPr sz="1200"/>
            </a:pPr>
            <a:r>
              <a:t>Life and death decision machines</a:t>
            </a:r>
          </a:p>
          <a:p>
            <a:pPr algn="l">
              <a:defRPr sz="1200"/>
            </a:pPr>
            <a:r>
              <a:t>(Not only LAWS/AWS) </a:t>
            </a:r>
          </a:p>
        </p:txBody>
      </p:sp>
      <p:sp>
        <p:nvSpPr>
          <p:cNvPr id="457" name="Right to enjoy possessions…"/>
          <p:cNvSpPr/>
          <p:nvPr/>
        </p:nvSpPr>
        <p:spPr>
          <a:xfrm>
            <a:off x="205205" y="3398330"/>
            <a:ext cx="2577853" cy="712411"/>
          </a:xfrm>
          <a:prstGeom prst="roundRect">
            <a:avLst>
              <a:gd name="adj" fmla="val 2674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r">
              <a:defRPr sz="1200" b="1"/>
            </a:pPr>
            <a:r>
              <a:t>Right to enjoy possessions</a:t>
            </a:r>
          </a:p>
          <a:p>
            <a:pPr algn="r">
              <a:defRPr sz="1200"/>
            </a:pPr>
            <a:r>
              <a:t>Ownership of Personal Data</a:t>
            </a:r>
          </a:p>
        </p:txBody>
      </p:sp>
      <p:sp>
        <p:nvSpPr>
          <p:cNvPr id="458" name="Right to a decent standard of living…"/>
          <p:cNvSpPr/>
          <p:nvPr/>
        </p:nvSpPr>
        <p:spPr>
          <a:xfrm>
            <a:off x="312402" y="4986733"/>
            <a:ext cx="3157253" cy="712411"/>
          </a:xfrm>
          <a:prstGeom prst="roundRect">
            <a:avLst>
              <a:gd name="adj" fmla="val 2674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r">
              <a:defRPr sz="1200" b="1"/>
            </a:pPr>
            <a:r>
              <a:t>Right to a decent standard of living</a:t>
            </a:r>
          </a:p>
          <a:p>
            <a:pPr algn="r">
              <a:defRPr sz="1200"/>
            </a:pPr>
            <a:r>
              <a:t>Environmental Degradation</a:t>
            </a:r>
          </a:p>
        </p:txBody>
      </p:sp>
      <p:sp>
        <p:nvSpPr>
          <p:cNvPr id="459" name="Right to a decent standard of Living…"/>
          <p:cNvSpPr/>
          <p:nvPr/>
        </p:nvSpPr>
        <p:spPr>
          <a:xfrm>
            <a:off x="258635" y="1924934"/>
            <a:ext cx="3264787" cy="712410"/>
          </a:xfrm>
          <a:prstGeom prst="roundRect">
            <a:avLst>
              <a:gd name="adj" fmla="val 2674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r">
              <a:defRPr sz="1200" b="1"/>
            </a:pPr>
            <a:r>
              <a:t>Right to a decent standard of Living</a:t>
            </a:r>
          </a:p>
          <a:p>
            <a:pPr algn="r">
              <a:defRPr sz="1200"/>
            </a:pPr>
            <a:r>
              <a:t>Increase of Social Gap </a:t>
            </a:r>
          </a:p>
        </p:txBody>
      </p:sp>
      <p:sp>
        <p:nvSpPr>
          <p:cNvPr id="460" name="Human Dignity…"/>
          <p:cNvSpPr/>
          <p:nvPr/>
        </p:nvSpPr>
        <p:spPr>
          <a:xfrm>
            <a:off x="3724638" y="1408469"/>
            <a:ext cx="1654314" cy="850834"/>
          </a:xfrm>
          <a:prstGeom prst="roundRect">
            <a:avLst>
              <a:gd name="adj" fmla="val 2239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defRPr sz="1200" b="1"/>
            </a:pPr>
            <a:r>
              <a:t>Human Dignity</a:t>
            </a:r>
          </a:p>
          <a:p>
            <a:pPr>
              <a:defRPr sz="1200"/>
            </a:pPr>
            <a:r>
              <a:t>Objectification</a:t>
            </a:r>
          </a:p>
        </p:txBody>
      </p:sp>
      <p:sp>
        <p:nvSpPr>
          <p:cNvPr id="461" name="Freedom of Expression…"/>
          <p:cNvSpPr/>
          <p:nvPr/>
        </p:nvSpPr>
        <p:spPr>
          <a:xfrm>
            <a:off x="5384913" y="1855722"/>
            <a:ext cx="3411361" cy="850834"/>
          </a:xfrm>
          <a:prstGeom prst="roundRect">
            <a:avLst>
              <a:gd name="adj" fmla="val 2239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l">
              <a:defRPr sz="1200" b="1"/>
            </a:pPr>
            <a:r>
              <a:t>Freedom of Expression</a:t>
            </a:r>
          </a:p>
          <a:p>
            <a:pPr algn="l">
              <a:defRPr sz="1200"/>
            </a:pPr>
            <a:r>
              <a:t>Interference in the Information Received</a:t>
            </a:r>
          </a:p>
        </p:txBody>
      </p:sp>
      <p:sp>
        <p:nvSpPr>
          <p:cNvPr id="462" name="Right to respect for Family Life…"/>
          <p:cNvSpPr/>
          <p:nvPr/>
        </p:nvSpPr>
        <p:spPr>
          <a:xfrm>
            <a:off x="70212" y="4135900"/>
            <a:ext cx="2847840" cy="850834"/>
          </a:xfrm>
          <a:prstGeom prst="roundRect">
            <a:avLst>
              <a:gd name="adj" fmla="val 2239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r">
              <a:defRPr sz="1200" b="1"/>
            </a:pPr>
            <a:r>
              <a:t>Right to respect for Family Life</a:t>
            </a:r>
          </a:p>
          <a:p>
            <a:pPr algn="r">
              <a:defRPr sz="1200"/>
            </a:pPr>
            <a:r>
              <a:t>Social Deskilling</a:t>
            </a:r>
          </a:p>
        </p:txBody>
      </p:sp>
      <p:sp>
        <p:nvSpPr>
          <p:cNvPr id="463" name="Right to respect for private life…"/>
          <p:cNvSpPr/>
          <p:nvPr/>
        </p:nvSpPr>
        <p:spPr>
          <a:xfrm>
            <a:off x="5937638" y="4380884"/>
            <a:ext cx="2965550" cy="605850"/>
          </a:xfrm>
          <a:prstGeom prst="roundRect">
            <a:avLst>
              <a:gd name="adj" fmla="val 31443"/>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l">
              <a:defRPr sz="1200" b="1"/>
            </a:pPr>
            <a:r>
              <a:t>Right to respect for private life</a:t>
            </a:r>
          </a:p>
          <a:p>
            <a:pPr algn="l">
              <a:defRPr sz="1200"/>
            </a:pPr>
            <a:r>
              <a:t>Manipulation of Choices</a:t>
            </a:r>
          </a:p>
        </p:txBody>
      </p:sp>
      <p:sp>
        <p:nvSpPr>
          <p:cNvPr id="464" name="Right to respect for Privacy…"/>
          <p:cNvSpPr/>
          <p:nvPr/>
        </p:nvSpPr>
        <p:spPr>
          <a:xfrm>
            <a:off x="6320532" y="3515286"/>
            <a:ext cx="2561625" cy="712411"/>
          </a:xfrm>
          <a:prstGeom prst="roundRect">
            <a:avLst>
              <a:gd name="adj" fmla="val 0"/>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pPr algn="l">
              <a:defRPr sz="1200" b="1"/>
            </a:pPr>
            <a:r>
              <a:t>Right to respect for Privacy</a:t>
            </a:r>
          </a:p>
          <a:p>
            <a:pPr algn="l">
              <a:defRPr sz="1200"/>
            </a:pPr>
            <a:r>
              <a:t>Loss of Privacy</a:t>
            </a:r>
          </a:p>
        </p:txBody>
      </p:sp>
      <p:sp>
        <p:nvSpPr>
          <p:cNvPr id="465" name="Future World"/>
          <p:cNvSpPr/>
          <p:nvPr/>
        </p:nvSpPr>
        <p:spPr>
          <a:xfrm>
            <a:off x="3110345" y="2355367"/>
            <a:ext cx="2882901" cy="2880369"/>
          </a:xfrm>
          <a:prstGeom prst="ellipse">
            <a:avLst/>
          </a:prstGeom>
          <a:solidFill>
            <a:srgbClr val="F8482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4000">
                <a:solidFill>
                  <a:srgbClr val="FFFFFF"/>
                </a:solidFill>
                <a:latin typeface="Helvetica Neue Medium"/>
                <a:ea typeface="Helvetica Neue Medium"/>
                <a:cs typeface="Helvetica Neue Medium"/>
                <a:sym typeface="Helvetica Neue Medium"/>
              </a:defRPr>
            </a:lvl1pPr>
          </a:lstStyle>
          <a:p>
            <a:r>
              <a:t>Future World</a:t>
            </a:r>
          </a:p>
        </p:txBody>
      </p:sp>
      <p:sp>
        <p:nvSpPr>
          <p:cNvPr id="466" name="Right to cultural life and expression…"/>
          <p:cNvSpPr txBox="1"/>
          <p:nvPr/>
        </p:nvSpPr>
        <p:spPr>
          <a:xfrm>
            <a:off x="5612331" y="5106718"/>
            <a:ext cx="3616164"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l">
              <a:defRPr sz="1200" b="1"/>
            </a:pPr>
            <a:r>
              <a:t>Right to cultural life and expression</a:t>
            </a:r>
          </a:p>
          <a:p>
            <a:pPr algn="l">
              <a:defRPr sz="1200"/>
            </a:pPr>
            <a:r>
              <a:t>Disappearance of traditional cultures</a:t>
            </a:r>
          </a:p>
        </p:txBody>
      </p:sp>
      <p:sp>
        <p:nvSpPr>
          <p:cNvPr id="467" name="Access to justice and the right to a fair trial…"/>
          <p:cNvSpPr txBox="1"/>
          <p:nvPr/>
        </p:nvSpPr>
        <p:spPr>
          <a:xfrm>
            <a:off x="2513617" y="5679759"/>
            <a:ext cx="3881101" cy="472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200" b="1"/>
            </a:pPr>
            <a:r>
              <a:t>Access to justice and the right to a fair trial</a:t>
            </a:r>
          </a:p>
          <a:p>
            <a:pPr>
              <a:defRPr sz="1200"/>
            </a:pPr>
            <a:r>
              <a:t>Bias in the decision</a:t>
            </a:r>
          </a:p>
        </p:txBody>
      </p:sp>
      <p:sp>
        <p:nvSpPr>
          <p:cNvPr id="468" name="Text"/>
          <p:cNvSpPr txBox="1"/>
          <p:nvPr/>
        </p:nvSpPr>
        <p:spPr>
          <a:xfrm>
            <a:off x="5379329" y="3646178"/>
            <a:ext cx="320835" cy="28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l">
              <a:defRPr sz="1200" b="1"/>
            </a:pPr>
            <a:fld id="{86CB4B4D-7CA3-9044-876B-883B54F8677D}" type="slidenum">
              <a:t>28</a:t>
            </a:fld>
            <a:r>
              <a: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pic>
        <p:nvPicPr>
          <p:cNvPr id="473" name="ukRGGOFbIahly-6rYfOogzrQb-wr22DhEMEVFetVgBJxHxWj0_EJ4iAb8tQMamDJwbGu5ZsNUqwqoW47-Hlac1SQTPv2VK3uP4pr25pE2imFOMpEXKUvVwrj8njBZHw8REjl6T2lK9U.png" descr="ukRGGOFbIahly-6rYfOogzrQb-wr22DhEMEVFetVgBJxHxWj0_EJ4iAb8tQMamDJwbGu5ZsNUqwqoW47-Hlac1SQTPv2VK3uP4pr25pE2imFOMpEXKUvVwrj8njBZHw8REjl6T2lK9U.png"/>
          <p:cNvPicPr>
            <a:picLocks noChangeAspect="1"/>
          </p:cNvPicPr>
          <p:nvPr/>
        </p:nvPicPr>
        <p:blipFill>
          <a:blip r:embed="rId2">
            <a:extLst/>
          </a:blip>
          <a:stretch>
            <a:fillRect/>
          </a:stretch>
        </p:blipFill>
        <p:spPr>
          <a:xfrm>
            <a:off x="2582713" y="1406163"/>
            <a:ext cx="3978574" cy="4414674"/>
          </a:xfrm>
          <a:prstGeom prst="rect">
            <a:avLst/>
          </a:prstGeom>
          <a:ln w="12700">
            <a:miter lim="400000"/>
          </a:ln>
        </p:spPr>
      </p:pic>
      <p:sp>
        <p:nvSpPr>
          <p:cNvPr id="474" name="Social Values in Human-Robot Interaction"/>
          <p:cNvSpPr txBox="1"/>
          <p:nvPr/>
        </p:nvSpPr>
        <p:spPr>
          <a:xfrm>
            <a:off x="357187" y="508992"/>
            <a:ext cx="8429626"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238244">
              <a:lnSpc>
                <a:spcPct val="90000"/>
              </a:lnSpc>
              <a:spcBef>
                <a:spcPts val="600"/>
              </a:spcBef>
              <a:defRPr sz="2784" b="1"/>
            </a:lvl1pPr>
          </a:lstStyle>
          <a:p>
            <a:r>
              <a:t>Social Values in Human-Robot Interaction</a:t>
            </a:r>
          </a:p>
        </p:txBody>
      </p:sp>
      <p:sp>
        <p:nvSpPr>
          <p:cNvPr id="475" name="a: direct communication/exchange information…"/>
          <p:cNvSpPr txBox="1"/>
          <p:nvPr/>
        </p:nvSpPr>
        <p:spPr>
          <a:xfrm>
            <a:off x="2731332" y="5595589"/>
            <a:ext cx="3681336" cy="511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ts val="3400"/>
              </a:lnSpc>
              <a:defRPr sz="1200">
                <a:solidFill>
                  <a:srgbClr val="202729"/>
                </a:solidFill>
              </a:defRPr>
            </a:pPr>
            <a:r>
              <a:rPr b="1"/>
              <a:t>a</a:t>
            </a:r>
            <a:r>
              <a:t>: direct communication/exchange information </a:t>
            </a:r>
          </a:p>
          <a:p>
            <a:pPr algn="l" defTabSz="321468">
              <a:lnSpc>
                <a:spcPts val="3400"/>
              </a:lnSpc>
              <a:defRPr sz="1200">
                <a:solidFill>
                  <a:srgbClr val="202729"/>
                </a:solidFill>
              </a:defRPr>
            </a:pPr>
            <a:r>
              <a:rPr b="1"/>
              <a:t>b: </a:t>
            </a:r>
            <a:r>
              <a:t>see, analyze, learn and influence</a:t>
            </a:r>
          </a:p>
        </p:txBody>
      </p:sp>
      <p:sp>
        <p:nvSpPr>
          <p:cNvPr id="476" name="Dimensions…"/>
          <p:cNvSpPr txBox="1"/>
          <p:nvPr/>
        </p:nvSpPr>
        <p:spPr>
          <a:xfrm>
            <a:off x="6724272" y="2726531"/>
            <a:ext cx="2289524" cy="1404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defRPr sz="1200" b="1">
                <a:solidFill>
                  <a:srgbClr val="202729"/>
                </a:solidFill>
              </a:defRPr>
            </a:pPr>
            <a:r>
              <a:t>Dimensions</a:t>
            </a:r>
            <a:endParaRPr b="0">
              <a:solidFill>
                <a:srgbClr val="000000"/>
              </a:solidFill>
            </a:endParaRPr>
          </a:p>
          <a:p>
            <a:pPr defTabSz="321468">
              <a:defRPr sz="1200">
                <a:solidFill>
                  <a:srgbClr val="202729"/>
                </a:solidFill>
              </a:defRPr>
            </a:pPr>
            <a:r>
              <a:t>Socioeconomic Status </a:t>
            </a:r>
          </a:p>
          <a:p>
            <a:pPr defTabSz="321468">
              <a:defRPr sz="1200">
                <a:solidFill>
                  <a:srgbClr val="202729"/>
                </a:solidFill>
              </a:defRPr>
            </a:pPr>
            <a:r>
              <a:t>Legal Status</a:t>
            </a:r>
            <a:endParaRPr>
              <a:solidFill>
                <a:srgbClr val="000000"/>
              </a:solidFill>
            </a:endParaRPr>
          </a:p>
          <a:p>
            <a:pPr defTabSz="321468">
              <a:defRPr sz="1200">
                <a:solidFill>
                  <a:srgbClr val="202729"/>
                </a:solidFill>
              </a:defRPr>
            </a:pPr>
            <a:r>
              <a:t>Culture</a:t>
            </a:r>
            <a:endParaRPr>
              <a:solidFill>
                <a:srgbClr val="000000"/>
              </a:solidFill>
            </a:endParaRPr>
          </a:p>
          <a:p>
            <a:pPr defTabSz="321468">
              <a:defRPr sz="1200">
                <a:solidFill>
                  <a:srgbClr val="202729"/>
                </a:solidFill>
              </a:defRPr>
            </a:pPr>
            <a:r>
              <a:t>Religion</a:t>
            </a:r>
            <a:endParaRPr>
              <a:solidFill>
                <a:srgbClr val="000000"/>
              </a:solidFill>
            </a:endParaRPr>
          </a:p>
          <a:p>
            <a:pPr defTabSz="321468">
              <a:defRPr sz="1200">
                <a:solidFill>
                  <a:srgbClr val="202729"/>
                </a:solidFill>
              </a:defRPr>
            </a:pPr>
            <a:r>
              <a:t>Generation</a:t>
            </a:r>
            <a:endParaRPr>
              <a:solidFill>
                <a:srgbClr val="000000"/>
              </a:solidFill>
            </a:endParaRPr>
          </a:p>
          <a:p>
            <a:pPr defTabSz="321468">
              <a:defRPr sz="1200">
                <a:solidFill>
                  <a:srgbClr val="202729"/>
                </a:solidFill>
              </a:defRPr>
            </a:pPr>
            <a:r>
              <a:t>Gender</a:t>
            </a:r>
          </a:p>
        </p:txBody>
      </p:sp>
      <p:sp>
        <p:nvSpPr>
          <p:cNvPr id="477" name="Communication…"/>
          <p:cNvSpPr txBox="1"/>
          <p:nvPr/>
        </p:nvSpPr>
        <p:spPr>
          <a:xfrm>
            <a:off x="6724272" y="1697172"/>
            <a:ext cx="2289524" cy="833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defRPr sz="1200" b="1">
                <a:solidFill>
                  <a:srgbClr val="202729"/>
                </a:solidFill>
              </a:defRPr>
            </a:pPr>
            <a:r>
              <a:t>Communication</a:t>
            </a:r>
            <a:endParaRPr b="0">
              <a:solidFill>
                <a:srgbClr val="000000"/>
              </a:solidFill>
            </a:endParaRPr>
          </a:p>
          <a:p>
            <a:pPr defTabSz="321468">
              <a:defRPr sz="1200">
                <a:solidFill>
                  <a:srgbClr val="202729"/>
                </a:solidFill>
              </a:defRPr>
            </a:pPr>
            <a:r>
              <a:t>Language (speech,..)</a:t>
            </a:r>
            <a:endParaRPr>
              <a:solidFill>
                <a:srgbClr val="000000"/>
              </a:solidFill>
            </a:endParaRPr>
          </a:p>
          <a:p>
            <a:pPr defTabSz="321468">
              <a:defRPr sz="1200">
                <a:solidFill>
                  <a:srgbClr val="202729"/>
                </a:solidFill>
              </a:defRPr>
            </a:pPr>
            <a:r>
              <a:t>Paralanguage (kinesics, tone, proximity,..)</a:t>
            </a:r>
          </a:p>
        </p:txBody>
      </p:sp>
      <p:sp>
        <p:nvSpPr>
          <p:cNvPr id="478" name="Environment…"/>
          <p:cNvSpPr txBox="1"/>
          <p:nvPr/>
        </p:nvSpPr>
        <p:spPr>
          <a:xfrm>
            <a:off x="6724272" y="4262737"/>
            <a:ext cx="2289524" cy="1404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defRPr sz="1200" b="1">
                <a:solidFill>
                  <a:srgbClr val="202729"/>
                </a:solidFill>
              </a:defRPr>
            </a:pPr>
            <a:r>
              <a:t>Environment</a:t>
            </a:r>
            <a:endParaRPr b="0">
              <a:solidFill>
                <a:srgbClr val="000000"/>
              </a:solidFill>
            </a:endParaRPr>
          </a:p>
          <a:p>
            <a:pPr defTabSz="321468">
              <a:defRPr sz="1200">
                <a:solidFill>
                  <a:srgbClr val="202729"/>
                </a:solidFill>
              </a:defRPr>
            </a:pPr>
            <a:r>
              <a:t>Business</a:t>
            </a:r>
            <a:endParaRPr>
              <a:solidFill>
                <a:srgbClr val="000000"/>
              </a:solidFill>
            </a:endParaRPr>
          </a:p>
          <a:p>
            <a:pPr defTabSz="321468">
              <a:defRPr sz="1200">
                <a:solidFill>
                  <a:srgbClr val="202729"/>
                </a:solidFill>
              </a:defRPr>
            </a:pPr>
            <a:r>
              <a:t>Home</a:t>
            </a:r>
            <a:endParaRPr>
              <a:solidFill>
                <a:srgbClr val="000000"/>
              </a:solidFill>
            </a:endParaRPr>
          </a:p>
          <a:p>
            <a:pPr defTabSz="321468">
              <a:defRPr sz="1200">
                <a:solidFill>
                  <a:srgbClr val="202729"/>
                </a:solidFill>
              </a:defRPr>
            </a:pPr>
            <a:r>
              <a:t>Government</a:t>
            </a:r>
            <a:endParaRPr>
              <a:solidFill>
                <a:srgbClr val="000000"/>
              </a:solidFill>
            </a:endParaRPr>
          </a:p>
          <a:p>
            <a:pPr defTabSz="321468">
              <a:defRPr sz="1200">
                <a:solidFill>
                  <a:srgbClr val="202729"/>
                </a:solidFill>
              </a:defRPr>
            </a:pPr>
            <a:r>
              <a:t>Social</a:t>
            </a:r>
            <a:endParaRPr>
              <a:solidFill>
                <a:srgbClr val="000000"/>
              </a:solidFill>
            </a:endParaRPr>
          </a:p>
          <a:p>
            <a:pPr defTabSz="321468">
              <a:defRPr sz="1200">
                <a:solidFill>
                  <a:srgbClr val="202729"/>
                </a:solidFill>
              </a:defRPr>
            </a:pPr>
            <a:r>
              <a:t>Foreign</a:t>
            </a:r>
          </a:p>
          <a:p>
            <a:pPr defTabSz="321468">
              <a:defRPr sz="1200">
                <a:solidFill>
                  <a:srgbClr val="202729"/>
                </a:solidFill>
              </a:defRPr>
            </a:pPr>
            <a:r>
              <a:t>School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1" animBg="1" advAuto="0"/>
      <p:bldP spid="477" grpId="2" animBg="1" advAuto="0"/>
      <p:bldP spid="478"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lide Number"/>
          <p:cNvSpPr txBox="1">
            <a:spLocks noGrp="1"/>
          </p:cNvSpPr>
          <p:nvPr>
            <p:ph type="sldNum" sz="quarter" idx="2"/>
          </p:nvPr>
        </p:nvSpPr>
        <p:spPr>
          <a:xfrm>
            <a:off x="8458202" y="6629400"/>
            <a:ext cx="176372" cy="218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80" name="IEEE 1872- 2015 - IEEE Standard Ontologies for Robotics and Automation…"/>
          <p:cNvSpPr txBox="1"/>
          <p:nvPr/>
        </p:nvSpPr>
        <p:spPr>
          <a:xfrm>
            <a:off x="615722" y="1954986"/>
            <a:ext cx="7912556" cy="38162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lvl="1" indent="0" algn="l" defTabSz="410765">
              <a:lnSpc>
                <a:spcPct val="90000"/>
              </a:lnSpc>
              <a:spcBef>
                <a:spcPts val="1500"/>
              </a:spcBef>
              <a:buFont typeface="Zapf Dingbats"/>
              <a:defRPr sz="1700" b="1">
                <a:solidFill>
                  <a:srgbClr val="3E4A30"/>
                </a:solidFill>
              </a:defRPr>
            </a:pPr>
            <a:r>
              <a:rPr dirty="0"/>
              <a:t>IEEE 1872- 2015 - IEEE Standard Ontologies for Robotics and Automation</a:t>
            </a:r>
          </a:p>
          <a:p>
            <a:pPr lvl="1" indent="0" algn="l" defTabSz="410765">
              <a:lnSpc>
                <a:spcPct val="90000"/>
              </a:lnSpc>
              <a:spcBef>
                <a:spcPts val="1500"/>
              </a:spcBef>
              <a:buFont typeface="Zapf Dingbats"/>
              <a:defRPr sz="1700">
                <a:solidFill>
                  <a:srgbClr val="3E4A30"/>
                </a:solidFill>
              </a:defRPr>
            </a:pPr>
            <a:r>
              <a:rPr lang="en-US" dirty="0"/>
              <a:t>IEEE 1873-2015 – IEEE Standard for Robot Map Data Representation for Navigation</a:t>
            </a:r>
          </a:p>
          <a:p>
            <a:pPr lvl="1" indent="0" algn="l" defTabSz="410765">
              <a:lnSpc>
                <a:spcPct val="90000"/>
              </a:lnSpc>
              <a:spcBef>
                <a:spcPts val="1500"/>
              </a:spcBef>
              <a:buFont typeface="Zapf Dingbats"/>
              <a:defRPr sz="1700">
                <a:solidFill>
                  <a:srgbClr val="3E4A30"/>
                </a:solidFill>
              </a:defRPr>
            </a:pPr>
            <a:r>
              <a:rPr b="1" dirty="0"/>
              <a:t>IEEE 1872.1 - Robot Task Representation </a:t>
            </a:r>
          </a:p>
          <a:p>
            <a:pPr lvl="1" indent="0" algn="l" defTabSz="410765">
              <a:lnSpc>
                <a:spcPct val="90000"/>
              </a:lnSpc>
              <a:spcBef>
                <a:spcPts val="1500"/>
              </a:spcBef>
              <a:buFont typeface="Zapf Dingbats"/>
              <a:defRPr sz="1700">
                <a:solidFill>
                  <a:srgbClr val="3E4A30"/>
                </a:solidFill>
              </a:defRPr>
            </a:pPr>
            <a:r>
              <a:rPr dirty="0"/>
              <a:t>IEEE 1872.2 - Standard for Autonomous Robotics (</a:t>
            </a:r>
            <a:r>
              <a:rPr dirty="0" err="1"/>
              <a:t>AuR</a:t>
            </a:r>
            <a:r>
              <a:rPr dirty="0"/>
              <a:t>) Ontology </a:t>
            </a:r>
          </a:p>
          <a:p>
            <a:pPr lvl="1" indent="0" algn="l" defTabSz="410765">
              <a:lnSpc>
                <a:spcPct val="90000"/>
              </a:lnSpc>
              <a:spcBef>
                <a:spcPts val="1500"/>
              </a:spcBef>
              <a:buFont typeface="Zapf Dingbats"/>
              <a:defRPr sz="1700">
                <a:solidFill>
                  <a:srgbClr val="3E4A30"/>
                </a:solidFill>
              </a:defRPr>
            </a:pPr>
            <a:r>
              <a:rPr dirty="0"/>
              <a:t>IEEE 2751 - 3D Map Data Representation for Robotics and Automation</a:t>
            </a:r>
          </a:p>
          <a:p>
            <a:pPr lvl="1" indent="0" algn="l" defTabSz="410765">
              <a:lnSpc>
                <a:spcPct val="90000"/>
              </a:lnSpc>
              <a:spcBef>
                <a:spcPts val="1500"/>
              </a:spcBef>
              <a:buFont typeface="Zapf Dingbats"/>
              <a:defRPr sz="1700">
                <a:solidFill>
                  <a:srgbClr val="3E4A30"/>
                </a:solidFill>
              </a:defRPr>
            </a:pPr>
            <a:r>
              <a:rPr dirty="0"/>
              <a:t>IEEE 7007 - Ontological Standard for Ethically Driven Robotics and Automation Systems</a:t>
            </a:r>
          </a:p>
          <a:p>
            <a:pPr lvl="1" indent="0" algn="l" defTabSz="410765">
              <a:lnSpc>
                <a:spcPct val="90000"/>
              </a:lnSpc>
              <a:spcBef>
                <a:spcPts val="1500"/>
              </a:spcBef>
              <a:buFont typeface="Zapf Dingbats"/>
              <a:defRPr sz="1700">
                <a:solidFill>
                  <a:srgbClr val="3E4A30"/>
                </a:solidFill>
              </a:defRPr>
            </a:pPr>
            <a:r>
              <a:rPr dirty="0"/>
              <a:t>IEEE 7008 - Standard for Ethically Driven Nudging for Robotic, Intelligent and Autonomous Systems </a:t>
            </a:r>
          </a:p>
        </p:txBody>
      </p:sp>
      <p:sp>
        <p:nvSpPr>
          <p:cNvPr id="281" name="IEEE RAS Standards"/>
          <p:cNvSpPr txBox="1"/>
          <p:nvPr/>
        </p:nvSpPr>
        <p:spPr>
          <a:xfrm>
            <a:off x="357187" y="908134"/>
            <a:ext cx="8429626"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t>IEEE RAS Standards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pic>
        <p:nvPicPr>
          <p:cNvPr id="481" name="muGMnYhwcfG4-DSG1NERok3wQJvhvyywhGhPxvzd92V8KKoSDn4n_ymA8TAqmCsvciGexPJxCH7SCdTbMgVN9WIi1CZBMb69-NpN-gJBHPCYIHimk5K6gvLM35jkaO43gC0SNHVkHro.png" descr="muGMnYhwcfG4-DSG1NERok3wQJvhvyywhGhPxvzd92V8KKoSDn4n_ymA8TAqmCsvciGexPJxCH7SCdTbMgVN9WIi1CZBMb69-NpN-gJBHPCYIHimk5K6gvLM35jkaO43gC0SNHVkHro.png"/>
          <p:cNvPicPr>
            <a:picLocks noChangeAspect="1"/>
          </p:cNvPicPr>
          <p:nvPr/>
        </p:nvPicPr>
        <p:blipFill>
          <a:blip r:embed="rId2">
            <a:extLst/>
          </a:blip>
          <a:stretch>
            <a:fillRect/>
          </a:stretch>
        </p:blipFill>
        <p:spPr>
          <a:xfrm>
            <a:off x="2582713" y="1409700"/>
            <a:ext cx="3978574" cy="4414674"/>
          </a:xfrm>
          <a:prstGeom prst="rect">
            <a:avLst/>
          </a:prstGeom>
          <a:ln w="12700">
            <a:miter lim="400000"/>
          </a:ln>
        </p:spPr>
      </p:pic>
      <p:sp>
        <p:nvSpPr>
          <p:cNvPr id="482" name="a: direct communication/exchange information…"/>
          <p:cNvSpPr txBox="1"/>
          <p:nvPr/>
        </p:nvSpPr>
        <p:spPr>
          <a:xfrm>
            <a:off x="2731332" y="5595589"/>
            <a:ext cx="3681336" cy="511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ts val="3400"/>
              </a:lnSpc>
              <a:defRPr sz="1200">
                <a:solidFill>
                  <a:srgbClr val="202729"/>
                </a:solidFill>
              </a:defRPr>
            </a:pPr>
            <a:r>
              <a:rPr b="1"/>
              <a:t>a</a:t>
            </a:r>
            <a:r>
              <a:t>: direct communication/exchange information </a:t>
            </a:r>
          </a:p>
          <a:p>
            <a:pPr algn="l" defTabSz="321468">
              <a:lnSpc>
                <a:spcPts val="3400"/>
              </a:lnSpc>
              <a:defRPr sz="1200">
                <a:solidFill>
                  <a:srgbClr val="202729"/>
                </a:solidFill>
              </a:defRPr>
            </a:pPr>
            <a:r>
              <a:rPr b="1"/>
              <a:t>b: </a:t>
            </a:r>
            <a:r>
              <a:t>see, analyze, learn and influence</a:t>
            </a:r>
          </a:p>
        </p:txBody>
      </p:sp>
      <p:sp>
        <p:nvSpPr>
          <p:cNvPr id="483" name="Social Values in Human-Robot Interaction"/>
          <p:cNvSpPr txBox="1"/>
          <p:nvPr/>
        </p:nvSpPr>
        <p:spPr>
          <a:xfrm>
            <a:off x="357187" y="508992"/>
            <a:ext cx="8429626"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238244">
              <a:lnSpc>
                <a:spcPct val="90000"/>
              </a:lnSpc>
              <a:spcBef>
                <a:spcPts val="600"/>
              </a:spcBef>
              <a:defRPr sz="2784" b="1"/>
            </a:lvl1pPr>
          </a:lstStyle>
          <a:p>
            <a:r>
              <a:t>Social Values in Human-Robot Interaction</a:t>
            </a:r>
          </a:p>
        </p:txBody>
      </p:sp>
      <p:sp>
        <p:nvSpPr>
          <p:cNvPr id="484" name="Dimensions…"/>
          <p:cNvSpPr txBox="1"/>
          <p:nvPr/>
        </p:nvSpPr>
        <p:spPr>
          <a:xfrm>
            <a:off x="6724272" y="2726531"/>
            <a:ext cx="2289524" cy="1404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defRPr sz="1200" b="1">
                <a:solidFill>
                  <a:srgbClr val="202729"/>
                </a:solidFill>
              </a:defRPr>
            </a:pPr>
            <a:r>
              <a:t>Dimensions</a:t>
            </a:r>
            <a:endParaRPr b="0">
              <a:solidFill>
                <a:srgbClr val="000000"/>
              </a:solidFill>
            </a:endParaRPr>
          </a:p>
          <a:p>
            <a:pPr defTabSz="321468">
              <a:defRPr sz="1200">
                <a:solidFill>
                  <a:srgbClr val="202729"/>
                </a:solidFill>
              </a:defRPr>
            </a:pPr>
            <a:r>
              <a:t>Socioeconomic Status </a:t>
            </a:r>
          </a:p>
          <a:p>
            <a:pPr defTabSz="321468">
              <a:defRPr sz="1200">
                <a:solidFill>
                  <a:srgbClr val="202729"/>
                </a:solidFill>
              </a:defRPr>
            </a:pPr>
            <a:r>
              <a:t>Legal Status</a:t>
            </a:r>
            <a:endParaRPr>
              <a:solidFill>
                <a:srgbClr val="000000"/>
              </a:solidFill>
            </a:endParaRPr>
          </a:p>
          <a:p>
            <a:pPr defTabSz="321468">
              <a:defRPr sz="1200">
                <a:solidFill>
                  <a:srgbClr val="202729"/>
                </a:solidFill>
              </a:defRPr>
            </a:pPr>
            <a:r>
              <a:t>Culture</a:t>
            </a:r>
            <a:endParaRPr>
              <a:solidFill>
                <a:srgbClr val="000000"/>
              </a:solidFill>
            </a:endParaRPr>
          </a:p>
          <a:p>
            <a:pPr defTabSz="321468">
              <a:defRPr sz="1200">
                <a:solidFill>
                  <a:srgbClr val="202729"/>
                </a:solidFill>
              </a:defRPr>
            </a:pPr>
            <a:r>
              <a:t>Religion</a:t>
            </a:r>
            <a:endParaRPr>
              <a:solidFill>
                <a:srgbClr val="000000"/>
              </a:solidFill>
            </a:endParaRPr>
          </a:p>
          <a:p>
            <a:pPr defTabSz="321468">
              <a:defRPr sz="1200">
                <a:solidFill>
                  <a:srgbClr val="202729"/>
                </a:solidFill>
              </a:defRPr>
            </a:pPr>
            <a:r>
              <a:t>Generation</a:t>
            </a:r>
            <a:endParaRPr>
              <a:solidFill>
                <a:srgbClr val="000000"/>
              </a:solidFill>
            </a:endParaRPr>
          </a:p>
          <a:p>
            <a:pPr defTabSz="321468">
              <a:defRPr sz="1200">
                <a:solidFill>
                  <a:srgbClr val="202729"/>
                </a:solidFill>
              </a:defRPr>
            </a:pPr>
            <a:r>
              <a:t>Gender</a:t>
            </a:r>
          </a:p>
        </p:txBody>
      </p:sp>
      <p:sp>
        <p:nvSpPr>
          <p:cNvPr id="485" name="Communication…"/>
          <p:cNvSpPr txBox="1"/>
          <p:nvPr/>
        </p:nvSpPr>
        <p:spPr>
          <a:xfrm>
            <a:off x="6724272" y="1697172"/>
            <a:ext cx="2289524" cy="833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defRPr sz="1200" b="1">
                <a:solidFill>
                  <a:srgbClr val="202729"/>
                </a:solidFill>
              </a:defRPr>
            </a:pPr>
            <a:r>
              <a:t>Communication</a:t>
            </a:r>
            <a:endParaRPr b="0">
              <a:solidFill>
                <a:srgbClr val="000000"/>
              </a:solidFill>
            </a:endParaRPr>
          </a:p>
          <a:p>
            <a:pPr defTabSz="321468">
              <a:defRPr sz="1200">
                <a:solidFill>
                  <a:srgbClr val="202729"/>
                </a:solidFill>
              </a:defRPr>
            </a:pPr>
            <a:r>
              <a:t>Language (speech,..)</a:t>
            </a:r>
            <a:endParaRPr>
              <a:solidFill>
                <a:srgbClr val="000000"/>
              </a:solidFill>
            </a:endParaRPr>
          </a:p>
          <a:p>
            <a:pPr defTabSz="321468">
              <a:defRPr sz="1200">
                <a:solidFill>
                  <a:srgbClr val="202729"/>
                </a:solidFill>
              </a:defRPr>
            </a:pPr>
            <a:r>
              <a:t>Paralanguage (kinesics, tone, proximity,..)</a:t>
            </a:r>
          </a:p>
        </p:txBody>
      </p:sp>
      <p:sp>
        <p:nvSpPr>
          <p:cNvPr id="486" name="Environment…"/>
          <p:cNvSpPr txBox="1"/>
          <p:nvPr/>
        </p:nvSpPr>
        <p:spPr>
          <a:xfrm>
            <a:off x="6724272" y="4262737"/>
            <a:ext cx="2289524" cy="1404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defRPr sz="1200" b="1">
                <a:solidFill>
                  <a:srgbClr val="202729"/>
                </a:solidFill>
              </a:defRPr>
            </a:pPr>
            <a:r>
              <a:t>Environment</a:t>
            </a:r>
            <a:endParaRPr b="0">
              <a:solidFill>
                <a:srgbClr val="000000"/>
              </a:solidFill>
            </a:endParaRPr>
          </a:p>
          <a:p>
            <a:pPr defTabSz="321468">
              <a:defRPr sz="1200">
                <a:solidFill>
                  <a:srgbClr val="202729"/>
                </a:solidFill>
              </a:defRPr>
            </a:pPr>
            <a:r>
              <a:t>Business</a:t>
            </a:r>
            <a:endParaRPr>
              <a:solidFill>
                <a:srgbClr val="000000"/>
              </a:solidFill>
            </a:endParaRPr>
          </a:p>
          <a:p>
            <a:pPr defTabSz="321468">
              <a:defRPr sz="1200">
                <a:solidFill>
                  <a:srgbClr val="202729"/>
                </a:solidFill>
              </a:defRPr>
            </a:pPr>
            <a:r>
              <a:t>Home</a:t>
            </a:r>
            <a:endParaRPr>
              <a:solidFill>
                <a:srgbClr val="000000"/>
              </a:solidFill>
            </a:endParaRPr>
          </a:p>
          <a:p>
            <a:pPr defTabSz="321468">
              <a:defRPr sz="1200">
                <a:solidFill>
                  <a:srgbClr val="202729"/>
                </a:solidFill>
              </a:defRPr>
            </a:pPr>
            <a:r>
              <a:t>Government</a:t>
            </a:r>
            <a:endParaRPr>
              <a:solidFill>
                <a:srgbClr val="000000"/>
              </a:solidFill>
            </a:endParaRPr>
          </a:p>
          <a:p>
            <a:pPr defTabSz="321468">
              <a:defRPr sz="1200">
                <a:solidFill>
                  <a:srgbClr val="202729"/>
                </a:solidFill>
              </a:defRPr>
            </a:pPr>
            <a:r>
              <a:t>Social</a:t>
            </a:r>
            <a:endParaRPr>
              <a:solidFill>
                <a:srgbClr val="000000"/>
              </a:solidFill>
            </a:endParaRPr>
          </a:p>
          <a:p>
            <a:pPr defTabSz="321468">
              <a:defRPr sz="1200">
                <a:solidFill>
                  <a:srgbClr val="202729"/>
                </a:solidFill>
              </a:defRPr>
            </a:pPr>
            <a:r>
              <a:t>Foreign</a:t>
            </a:r>
          </a:p>
          <a:p>
            <a:pPr defTabSz="321468">
              <a:defRPr sz="1200">
                <a:solidFill>
                  <a:srgbClr val="202729"/>
                </a:solidFill>
              </a:defRPr>
            </a:pPr>
            <a:r>
              <a:t>School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 grpId="1" animBg="1" advAuto="0"/>
      <p:bldP spid="485" grpId="2" animBg="1" advAuto="0"/>
      <p:bldP spid="486"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489" name="Human Values and Principles implicated in System Design"/>
          <p:cNvSpPr txBox="1"/>
          <p:nvPr/>
        </p:nvSpPr>
        <p:spPr>
          <a:xfrm>
            <a:off x="357187" y="508992"/>
            <a:ext cx="8429626"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320397">
              <a:lnSpc>
                <a:spcPct val="90000"/>
              </a:lnSpc>
              <a:spcBef>
                <a:spcPts val="800"/>
              </a:spcBef>
              <a:defRPr sz="2730" b="1"/>
            </a:lvl1pPr>
          </a:lstStyle>
          <a:p>
            <a:r>
              <a:t>Human Values and Principles implicated in System Design</a:t>
            </a:r>
          </a:p>
        </p:txBody>
      </p:sp>
      <p:sp>
        <p:nvSpPr>
          <p:cNvPr id="490" name="Human Welfare…"/>
          <p:cNvSpPr txBox="1"/>
          <p:nvPr/>
        </p:nvSpPr>
        <p:spPr>
          <a:xfrm>
            <a:off x="976474" y="1798850"/>
            <a:ext cx="3490304" cy="3908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ormAutofit/>
          </a:bodyPr>
          <a:lstStyle/>
          <a:p>
            <a:pPr marL="146303" indent="-146303" algn="l" defTabSz="394334">
              <a:spcBef>
                <a:spcPts val="1600"/>
              </a:spcBef>
              <a:buClr>
                <a:srgbClr val="929292"/>
              </a:buClr>
              <a:buSzPct val="100000"/>
              <a:buFont typeface="Zapf Dingbats"/>
              <a:buChar char="•"/>
              <a:defRPr sz="1727"/>
            </a:pPr>
            <a:r>
              <a:rPr b="1"/>
              <a:t>Human Welfare</a:t>
            </a:r>
          </a:p>
          <a:p>
            <a:pPr marL="146303" indent="-146303" algn="l" defTabSz="394334">
              <a:spcBef>
                <a:spcPts val="1600"/>
              </a:spcBef>
              <a:buClr>
                <a:srgbClr val="929292"/>
              </a:buClr>
              <a:buSzPct val="100000"/>
              <a:buFont typeface="Zapf Dingbats"/>
              <a:buChar char="•"/>
              <a:defRPr sz="1727"/>
            </a:pPr>
            <a:r>
              <a:rPr b="1"/>
              <a:t>Freedom From Bias</a:t>
            </a:r>
          </a:p>
          <a:p>
            <a:pPr marL="146303" indent="-146303" algn="l" defTabSz="394334">
              <a:spcBef>
                <a:spcPts val="1600"/>
              </a:spcBef>
              <a:buClr>
                <a:srgbClr val="929292"/>
              </a:buClr>
              <a:buSzPct val="100000"/>
              <a:buFont typeface="Zapf Dingbats"/>
              <a:buChar char="•"/>
              <a:defRPr sz="1727"/>
            </a:pPr>
            <a:r>
              <a:rPr b="1"/>
              <a:t>Autonomy</a:t>
            </a:r>
          </a:p>
          <a:p>
            <a:pPr marL="146303" indent="-146303" algn="l" defTabSz="394334">
              <a:spcBef>
                <a:spcPts val="1600"/>
              </a:spcBef>
              <a:buClr>
                <a:srgbClr val="929292"/>
              </a:buClr>
              <a:buSzPct val="100000"/>
              <a:buFont typeface="Zapf Dingbats"/>
              <a:buChar char="•"/>
              <a:defRPr sz="1727"/>
            </a:pPr>
            <a:r>
              <a:rPr b="1"/>
              <a:t>Trust</a:t>
            </a:r>
          </a:p>
          <a:p>
            <a:pPr marL="146303" indent="-146303" algn="l" defTabSz="394334">
              <a:spcBef>
                <a:spcPts val="1600"/>
              </a:spcBef>
              <a:buClr>
                <a:srgbClr val="929292"/>
              </a:buClr>
              <a:buSzPct val="100000"/>
              <a:buFont typeface="Zapf Dingbats"/>
              <a:buChar char="•"/>
              <a:defRPr sz="1727"/>
            </a:pPr>
            <a:r>
              <a:rPr b="1"/>
              <a:t>Informed Consent</a:t>
            </a:r>
          </a:p>
          <a:p>
            <a:pPr marL="146303" indent="-146303" algn="l" defTabSz="394334">
              <a:spcBef>
                <a:spcPts val="1600"/>
              </a:spcBef>
              <a:buClr>
                <a:srgbClr val="929292"/>
              </a:buClr>
              <a:buSzPct val="100000"/>
              <a:buFont typeface="Zapf Dingbats"/>
              <a:buChar char="•"/>
              <a:defRPr sz="1727"/>
            </a:pPr>
            <a:r>
              <a:rPr b="1"/>
              <a:t>Child Protection</a:t>
            </a:r>
          </a:p>
          <a:p>
            <a:pPr marL="146303" indent="-146303" algn="l" defTabSz="394334">
              <a:spcBef>
                <a:spcPts val="1600"/>
              </a:spcBef>
              <a:buClr>
                <a:srgbClr val="929292"/>
              </a:buClr>
              <a:buSzPct val="100000"/>
              <a:buFont typeface="Zapf Dingbats"/>
              <a:buChar char="•"/>
              <a:defRPr sz="1727"/>
            </a:pPr>
            <a:r>
              <a:rPr b="1"/>
              <a:t>Environmental Sustainability</a:t>
            </a:r>
          </a:p>
        </p:txBody>
      </p:sp>
      <p:sp>
        <p:nvSpPr>
          <p:cNvPr id="491" name="Distinction…"/>
          <p:cNvSpPr txBox="1"/>
          <p:nvPr/>
        </p:nvSpPr>
        <p:spPr>
          <a:xfrm>
            <a:off x="4888979" y="1832386"/>
            <a:ext cx="4056857" cy="42025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ormAutofit/>
          </a:bodyPr>
          <a:lstStyle/>
          <a:p>
            <a:pPr marL="152400" indent="-152400" algn="l" defTabSz="410765">
              <a:spcBef>
                <a:spcPts val="1600"/>
              </a:spcBef>
              <a:buClr>
                <a:srgbClr val="929292"/>
              </a:buClr>
              <a:buSzPct val="100000"/>
              <a:buFont typeface="Zapf Dingbats"/>
              <a:buChar char="•"/>
              <a:defRPr>
                <a:solidFill>
                  <a:schemeClr val="accent3"/>
                </a:solidFill>
              </a:defRPr>
            </a:pPr>
            <a:r>
              <a:rPr b="1"/>
              <a:t>Distinction </a:t>
            </a:r>
          </a:p>
          <a:p>
            <a:pPr marL="152400" indent="-152400" algn="l" defTabSz="410765">
              <a:spcBef>
                <a:spcPts val="1600"/>
              </a:spcBef>
              <a:buClr>
                <a:srgbClr val="929292"/>
              </a:buClr>
              <a:buSzPct val="100000"/>
              <a:buFont typeface="Zapf Dingbats"/>
              <a:buChar char="•"/>
              <a:defRPr>
                <a:solidFill>
                  <a:schemeClr val="accent3"/>
                </a:solidFill>
              </a:defRPr>
            </a:pPr>
            <a:r>
              <a:rPr b="1"/>
              <a:t>Proportionality</a:t>
            </a:r>
          </a:p>
          <a:p>
            <a:pPr marL="152400" indent="-152400" algn="l" defTabSz="410765">
              <a:spcBef>
                <a:spcPts val="1600"/>
              </a:spcBef>
              <a:buClr>
                <a:srgbClr val="929292"/>
              </a:buClr>
              <a:buSzPct val="100000"/>
              <a:buFont typeface="Zapf Dingbats"/>
              <a:buChar char="•"/>
              <a:defRPr>
                <a:solidFill>
                  <a:schemeClr val="accent3"/>
                </a:solidFill>
              </a:defRPr>
            </a:pPr>
            <a:r>
              <a:rPr b="1"/>
              <a:t>Accountability</a:t>
            </a:r>
          </a:p>
          <a:p>
            <a:pPr marL="152400" indent="-152400" algn="l" defTabSz="410765">
              <a:spcBef>
                <a:spcPts val="1600"/>
              </a:spcBef>
              <a:buClr>
                <a:srgbClr val="929292"/>
              </a:buClr>
              <a:buSzPct val="100000"/>
              <a:buFont typeface="Zapf Dingbats"/>
              <a:buChar char="•"/>
            </a:pPr>
            <a:r>
              <a:rPr b="1"/>
              <a:t>Responsibility</a:t>
            </a:r>
          </a:p>
          <a:p>
            <a:pPr marL="152400" indent="-152400" algn="l" defTabSz="410765">
              <a:spcBef>
                <a:spcPts val="1600"/>
              </a:spcBef>
              <a:buClr>
                <a:srgbClr val="929292"/>
              </a:buClr>
              <a:buSzPct val="100000"/>
              <a:buFont typeface="Zapf Dingbats"/>
              <a:buChar char="•"/>
            </a:pPr>
            <a:r>
              <a:rPr b="1"/>
              <a:t>Transparency</a:t>
            </a:r>
          </a:p>
          <a:p>
            <a:pPr marL="152400" indent="-152400" algn="l" defTabSz="410765">
              <a:spcBef>
                <a:spcPts val="1600"/>
              </a:spcBef>
              <a:buClr>
                <a:srgbClr val="929292"/>
              </a:buClr>
              <a:buSzPct val="100000"/>
              <a:buFont typeface="Zapf Dingbats"/>
              <a:buChar char="•"/>
            </a:pPr>
            <a:r>
              <a:rPr b="1"/>
              <a:t>Safety</a:t>
            </a:r>
          </a:p>
          <a:p>
            <a:pPr marL="152400" indent="-152400" algn="l" defTabSz="410765">
              <a:spcBef>
                <a:spcPts val="1600"/>
              </a:spcBef>
              <a:buClr>
                <a:srgbClr val="929292"/>
              </a:buClr>
              <a:buSzPct val="100000"/>
              <a:buFont typeface="Zapf Dingbats"/>
              <a:buChar char="•"/>
            </a:pPr>
            <a:r>
              <a:rPr b="1"/>
              <a:t>Universal Usability</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How to connect them ?"/>
          <p:cNvSpPr txBox="1"/>
          <p:nvPr/>
        </p:nvSpPr>
        <p:spPr>
          <a:xfrm>
            <a:off x="357187" y="508992"/>
            <a:ext cx="8429626"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500" b="1"/>
            </a:lvl1pPr>
          </a:lstStyle>
          <a:p>
            <a:r>
              <a:t>How to connect them ? </a:t>
            </a:r>
          </a:p>
        </p:txBody>
      </p:sp>
      <p:sp>
        <p:nvSpPr>
          <p:cNvPr id="49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497" name="Circle" descr="Circle"/>
          <p:cNvPicPr>
            <a:picLocks/>
          </p:cNvPicPr>
          <p:nvPr/>
        </p:nvPicPr>
        <p:blipFill>
          <a:blip r:embed="rId3">
            <a:extLst/>
          </a:blip>
          <a:stretch>
            <a:fillRect/>
          </a:stretch>
        </p:blipFill>
        <p:spPr>
          <a:xfrm>
            <a:off x="2530707" y="2009902"/>
            <a:ext cx="3058972" cy="3061939"/>
          </a:xfrm>
          <a:prstGeom prst="rect">
            <a:avLst/>
          </a:prstGeom>
        </p:spPr>
      </p:pic>
      <p:sp>
        <p:nvSpPr>
          <p:cNvPr id="499" name="Moral Values"/>
          <p:cNvSpPr txBox="1"/>
          <p:nvPr/>
        </p:nvSpPr>
        <p:spPr>
          <a:xfrm>
            <a:off x="1118549" y="1791605"/>
            <a:ext cx="2289524"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lnSpc>
                <a:spcPts val="3800"/>
              </a:lnSpc>
              <a:defRPr sz="1600" b="1">
                <a:solidFill>
                  <a:srgbClr val="202729"/>
                </a:solidFill>
              </a:defRPr>
            </a:pPr>
            <a:endParaRPr/>
          </a:p>
          <a:p>
            <a:pPr defTabSz="321468">
              <a:lnSpc>
                <a:spcPts val="3800"/>
              </a:lnSpc>
              <a:defRPr sz="1600" b="1">
                <a:solidFill>
                  <a:srgbClr val="202729"/>
                </a:solidFill>
              </a:defRPr>
            </a:pPr>
            <a:r>
              <a:t>Moral Values</a:t>
            </a:r>
          </a:p>
        </p:txBody>
      </p:sp>
      <p:sp>
        <p:nvSpPr>
          <p:cNvPr id="500" name="Systems/Robots"/>
          <p:cNvSpPr txBox="1"/>
          <p:nvPr/>
        </p:nvSpPr>
        <p:spPr>
          <a:xfrm>
            <a:off x="2671478" y="1552375"/>
            <a:ext cx="2289524" cy="448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defTabSz="321468">
              <a:lnSpc>
                <a:spcPts val="3800"/>
              </a:lnSpc>
              <a:defRPr sz="1600" b="1">
                <a:solidFill>
                  <a:srgbClr val="202729"/>
                </a:solidFill>
              </a:defRPr>
            </a:lvl1pPr>
          </a:lstStyle>
          <a:p>
            <a:r>
              <a:t>Systems/Robots</a:t>
            </a:r>
            <a:endParaRPr sz="800">
              <a:solidFill>
                <a:srgbClr val="000000"/>
              </a:solidFill>
            </a:endParaRPr>
          </a:p>
        </p:txBody>
      </p:sp>
      <p:sp>
        <p:nvSpPr>
          <p:cNvPr id="501" name="Ecosystem"/>
          <p:cNvSpPr txBox="1"/>
          <p:nvPr/>
        </p:nvSpPr>
        <p:spPr>
          <a:xfrm>
            <a:off x="808105" y="4467785"/>
            <a:ext cx="2289524" cy="575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ts val="1900"/>
              </a:lnSpc>
              <a:defRPr sz="800" b="1"/>
            </a:pPr>
            <a:endParaRPr/>
          </a:p>
          <a:p>
            <a:pPr defTabSz="321468">
              <a:lnSpc>
                <a:spcPts val="3800"/>
              </a:lnSpc>
              <a:defRPr sz="1600" b="1">
                <a:solidFill>
                  <a:srgbClr val="202729"/>
                </a:solidFill>
              </a:defRPr>
            </a:pPr>
            <a:r>
              <a:t>Ecosystem</a:t>
            </a:r>
            <a:endParaRPr sz="800">
              <a:solidFill>
                <a:srgbClr val="000000"/>
              </a:solidFill>
            </a:endParaRPr>
          </a:p>
        </p:txBody>
      </p:sp>
      <p:sp>
        <p:nvSpPr>
          <p:cNvPr id="502" name="Direct/Indirect stakeholders…"/>
          <p:cNvSpPr txBox="1"/>
          <p:nvPr/>
        </p:nvSpPr>
        <p:spPr>
          <a:xfrm>
            <a:off x="5149353" y="2063857"/>
            <a:ext cx="3853730" cy="69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lnSpc>
                <a:spcPts val="3800"/>
              </a:lnSpc>
              <a:defRPr sz="1600" b="1">
                <a:solidFill>
                  <a:srgbClr val="202729"/>
                </a:solidFill>
              </a:defRPr>
            </a:pPr>
            <a:r>
              <a:t>Direct/Indirect stakeholders </a:t>
            </a:r>
          </a:p>
          <a:p>
            <a:pPr defTabSz="321468">
              <a:lnSpc>
                <a:spcPts val="3800"/>
              </a:lnSpc>
              <a:defRPr sz="1600" b="1">
                <a:solidFill>
                  <a:srgbClr val="202729"/>
                </a:solidFill>
              </a:defRPr>
            </a:pPr>
            <a:r>
              <a:t>(Manufacturers, end-users,..)</a:t>
            </a:r>
            <a:endParaRPr sz="800">
              <a:solidFill>
                <a:srgbClr val="000000"/>
              </a:solidFill>
            </a:endParaRPr>
          </a:p>
        </p:txBody>
      </p:sp>
      <p:sp>
        <p:nvSpPr>
          <p:cNvPr id="503" name="Regulators/Lawmakers"/>
          <p:cNvSpPr txBox="1"/>
          <p:nvPr/>
        </p:nvSpPr>
        <p:spPr>
          <a:xfrm>
            <a:off x="2411658" y="5129704"/>
            <a:ext cx="3297069" cy="448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defTabSz="321468">
              <a:lnSpc>
                <a:spcPts val="3800"/>
              </a:lnSpc>
              <a:defRPr sz="1600" b="1">
                <a:solidFill>
                  <a:srgbClr val="202729"/>
                </a:solidFill>
              </a:defRPr>
            </a:lvl1pPr>
          </a:lstStyle>
          <a:p>
            <a:r>
              <a:t>Regulators/Lawmakers</a:t>
            </a:r>
            <a:endParaRPr sz="800">
              <a:solidFill>
                <a:srgbClr val="000000"/>
              </a:solidFill>
            </a:endParaRPr>
          </a:p>
        </p:txBody>
      </p:sp>
      <p:sp>
        <p:nvSpPr>
          <p:cNvPr id="504" name="National Hard/Soft Laws"/>
          <p:cNvSpPr txBox="1"/>
          <p:nvPr/>
        </p:nvSpPr>
        <p:spPr>
          <a:xfrm>
            <a:off x="140918" y="3093900"/>
            <a:ext cx="2289524"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ts val="1900"/>
              </a:lnSpc>
              <a:defRPr sz="800" b="1"/>
            </a:pPr>
            <a:endParaRPr/>
          </a:p>
          <a:p>
            <a:pPr defTabSz="321468">
              <a:lnSpc>
                <a:spcPts val="3800"/>
              </a:lnSpc>
              <a:defRPr sz="1600" b="1">
                <a:solidFill>
                  <a:srgbClr val="202729"/>
                </a:solidFill>
              </a:defRPr>
            </a:pPr>
            <a:r>
              <a:t>National Hard/Soft Laws</a:t>
            </a:r>
            <a:endParaRPr sz="800">
              <a:solidFill>
                <a:srgbClr val="000000"/>
              </a:solidFill>
            </a:endParaRPr>
          </a:p>
        </p:txBody>
      </p:sp>
      <p:sp>
        <p:nvSpPr>
          <p:cNvPr id="505" name="Line"/>
          <p:cNvSpPr/>
          <p:nvPr/>
        </p:nvSpPr>
        <p:spPr>
          <a:xfrm flipV="1">
            <a:off x="3149657" y="2762357"/>
            <a:ext cx="1811345" cy="1543878"/>
          </a:xfrm>
          <a:prstGeom prst="line">
            <a:avLst/>
          </a:prstGeom>
          <a:ln w="12700">
            <a:solidFill>
              <a:srgbClr val="000000"/>
            </a:solidFill>
            <a:miter lim="400000"/>
            <a:headEnd type="triangle"/>
            <a:tailEnd type="triangle"/>
          </a:ln>
        </p:spPr>
        <p:txBody>
          <a:bodyPr lIns="35718" tIns="35718" rIns="35718" bIns="35718" anchor="ctr"/>
          <a:lstStyle/>
          <a:p>
            <a:pPr defTabSz="410765">
              <a:defRPr sz="1400">
                <a:solidFill>
                  <a:srgbClr val="FFFFFF"/>
                </a:solidFill>
                <a:latin typeface="Helvetica Neue Medium"/>
                <a:ea typeface="Helvetica Neue Medium"/>
                <a:cs typeface="Helvetica Neue Medium"/>
                <a:sym typeface="Helvetica Neue Medium"/>
              </a:defRPr>
            </a:pPr>
            <a:endParaRPr/>
          </a:p>
        </p:txBody>
      </p:sp>
      <p:sp>
        <p:nvSpPr>
          <p:cNvPr id="506" name="Line"/>
          <p:cNvSpPr/>
          <p:nvPr/>
        </p:nvSpPr>
        <p:spPr>
          <a:xfrm flipH="1" flipV="1">
            <a:off x="3133484" y="2767592"/>
            <a:ext cx="1843690" cy="1533408"/>
          </a:xfrm>
          <a:prstGeom prst="line">
            <a:avLst/>
          </a:prstGeom>
          <a:ln w="12700">
            <a:solidFill>
              <a:srgbClr val="000000"/>
            </a:solidFill>
            <a:miter lim="400000"/>
            <a:headEnd type="triangle"/>
            <a:tailEnd type="triangle"/>
          </a:ln>
        </p:spPr>
        <p:txBody>
          <a:bodyPr lIns="35718" tIns="35718" rIns="35718" bIns="35718" anchor="ctr"/>
          <a:lstStyle/>
          <a:p>
            <a:pPr defTabSz="410765">
              <a:defRPr sz="1400">
                <a:solidFill>
                  <a:srgbClr val="FFFFFF"/>
                </a:solidFill>
                <a:latin typeface="Helvetica Neue Medium"/>
                <a:ea typeface="Helvetica Neue Medium"/>
                <a:cs typeface="Helvetica Neue Medium"/>
                <a:sym typeface="Helvetica Neue Medium"/>
              </a:defRPr>
            </a:pPr>
            <a:endParaRPr/>
          </a:p>
        </p:txBody>
      </p:sp>
      <p:sp>
        <p:nvSpPr>
          <p:cNvPr id="507" name="Line"/>
          <p:cNvSpPr/>
          <p:nvPr/>
        </p:nvSpPr>
        <p:spPr>
          <a:xfrm flipV="1">
            <a:off x="4057762" y="2334726"/>
            <a:ext cx="1" cy="2399071"/>
          </a:xfrm>
          <a:prstGeom prst="line">
            <a:avLst/>
          </a:prstGeom>
          <a:ln w="12700">
            <a:solidFill>
              <a:srgbClr val="000000"/>
            </a:solidFill>
            <a:miter lim="400000"/>
            <a:headEnd type="triangle"/>
            <a:tailEnd type="triangle"/>
          </a:ln>
        </p:spPr>
        <p:txBody>
          <a:bodyPr lIns="35718" tIns="35718" rIns="35718" bIns="35718" anchor="ctr"/>
          <a:lstStyle/>
          <a:p>
            <a:pPr defTabSz="410765">
              <a:defRPr sz="1400">
                <a:solidFill>
                  <a:srgbClr val="FFFFFF"/>
                </a:solidFill>
                <a:latin typeface="Helvetica Neue Medium"/>
                <a:ea typeface="Helvetica Neue Medium"/>
                <a:cs typeface="Helvetica Neue Medium"/>
                <a:sym typeface="Helvetica Neue Medium"/>
              </a:defRPr>
            </a:pPr>
            <a:endParaRPr/>
          </a:p>
        </p:txBody>
      </p:sp>
      <p:sp>
        <p:nvSpPr>
          <p:cNvPr id="508" name="Line"/>
          <p:cNvSpPr/>
          <p:nvPr/>
        </p:nvSpPr>
        <p:spPr>
          <a:xfrm>
            <a:off x="2934122" y="3535352"/>
            <a:ext cx="2242415" cy="1"/>
          </a:xfrm>
          <a:prstGeom prst="line">
            <a:avLst/>
          </a:prstGeom>
          <a:ln w="12700">
            <a:solidFill>
              <a:srgbClr val="000000"/>
            </a:solidFill>
            <a:miter lim="400000"/>
            <a:headEnd type="triangle"/>
            <a:tailEnd type="triangle"/>
          </a:ln>
        </p:spPr>
        <p:txBody>
          <a:bodyPr lIns="35718" tIns="35718" rIns="35718" bIns="35718" anchor="ctr"/>
          <a:lstStyle/>
          <a:p>
            <a:pPr defTabSz="410765">
              <a:defRPr sz="1400">
                <a:solidFill>
                  <a:srgbClr val="FFFFFF"/>
                </a:solidFill>
                <a:latin typeface="Helvetica Neue Medium"/>
                <a:ea typeface="Helvetica Neue Medium"/>
                <a:cs typeface="Helvetica Neue Medium"/>
                <a:sym typeface="Helvetica Neue Medium"/>
              </a:defRPr>
            </a:pPr>
            <a:endParaRPr/>
          </a:p>
        </p:txBody>
      </p:sp>
      <p:sp>
        <p:nvSpPr>
          <p:cNvPr id="509" name="Solutions"/>
          <p:cNvSpPr txBox="1"/>
          <p:nvPr/>
        </p:nvSpPr>
        <p:spPr>
          <a:xfrm>
            <a:off x="6713870" y="3110941"/>
            <a:ext cx="2213968" cy="566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lvl1pPr defTabSz="410765">
              <a:lnSpc>
                <a:spcPct val="90000"/>
              </a:lnSpc>
              <a:spcBef>
                <a:spcPts val="1100"/>
              </a:spcBef>
              <a:defRPr sz="3200" b="1">
                <a:solidFill>
                  <a:srgbClr val="D93E2B"/>
                </a:solidFill>
              </a:defRPr>
            </a:lvl1pPr>
          </a:lstStyle>
          <a:p>
            <a:r>
              <a:t>Solutions</a:t>
            </a:r>
          </a:p>
        </p:txBody>
      </p:sp>
      <p:sp>
        <p:nvSpPr>
          <p:cNvPr id="511" name="Line"/>
          <p:cNvSpPr/>
          <p:nvPr/>
        </p:nvSpPr>
        <p:spPr>
          <a:xfrm>
            <a:off x="5617998" y="3399572"/>
            <a:ext cx="982783" cy="1"/>
          </a:xfrm>
          <a:prstGeom prst="line">
            <a:avLst/>
          </a:prstGeom>
          <a:ln>
            <a:tailEnd type="triangle"/>
          </a:ln>
        </p:spPr>
        <p:txBody>
          <a:bodyPr lIns="35718" tIns="35718" rIns="35718" bIns="35718" anchor="ctr"/>
          <a:lstStyle/>
          <a:p>
            <a:pPr defTabSz="410765">
              <a:defRPr sz="1400">
                <a:solidFill>
                  <a:srgbClr val="FFFFFF"/>
                </a:solidFill>
                <a:latin typeface="Helvetica Neue Medium"/>
                <a:ea typeface="Helvetica Neue Medium"/>
                <a:cs typeface="Helvetica Neue Medium"/>
                <a:sym typeface="Helvetica Neue Medium"/>
              </a:defRPr>
            </a:pPr>
            <a:endParaRPr/>
          </a:p>
        </p:txBody>
      </p:sp>
      <p:sp>
        <p:nvSpPr>
          <p:cNvPr id="512" name="Ethical Issues"/>
          <p:cNvSpPr txBox="1"/>
          <p:nvPr/>
        </p:nvSpPr>
        <p:spPr>
          <a:xfrm>
            <a:off x="3282514" y="3116408"/>
            <a:ext cx="1675515" cy="948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lnSpc>
                <a:spcPts val="3800"/>
              </a:lnSpc>
              <a:defRPr sz="1600" b="1">
                <a:solidFill>
                  <a:srgbClr val="202729"/>
                </a:solidFill>
              </a:defRPr>
            </a:pPr>
            <a:endParaRPr/>
          </a:p>
          <a:p>
            <a:pPr defTabSz="321468">
              <a:lnSpc>
                <a:spcPts val="3800"/>
              </a:lnSpc>
              <a:defRPr sz="1600" b="1">
                <a:solidFill>
                  <a:srgbClr val="202729"/>
                </a:solidFill>
              </a:defRPr>
            </a:pPr>
            <a:r>
              <a:t>Ethical Issues</a:t>
            </a:r>
            <a:endParaRPr sz="800">
              <a:solidFill>
                <a:srgbClr val="000000"/>
              </a:solidFill>
            </a:endParaRPr>
          </a:p>
          <a:p>
            <a:pPr defTabSz="321468">
              <a:lnSpc>
                <a:spcPts val="3800"/>
              </a:lnSpc>
              <a:defRPr sz="1600" b="1">
                <a:solidFill>
                  <a:srgbClr val="202729"/>
                </a:solidFill>
              </a:defRPr>
            </a:pPr>
            <a:endParaRPr sz="800">
              <a:solidFill>
                <a:srgbClr val="000000"/>
              </a:solidFill>
            </a:endParaRPr>
          </a:p>
        </p:txBody>
      </p:sp>
      <p:sp>
        <p:nvSpPr>
          <p:cNvPr id="513" name="Human well-being measures"/>
          <p:cNvSpPr txBox="1"/>
          <p:nvPr/>
        </p:nvSpPr>
        <p:spPr>
          <a:xfrm>
            <a:off x="5403474" y="4194013"/>
            <a:ext cx="2289524" cy="68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ts val="1900"/>
              </a:lnSpc>
              <a:defRPr sz="800" b="1"/>
            </a:pPr>
            <a:endParaRPr/>
          </a:p>
          <a:p>
            <a:pPr defTabSz="321468">
              <a:lnSpc>
                <a:spcPts val="3800"/>
              </a:lnSpc>
              <a:defRPr sz="1600" b="1">
                <a:solidFill>
                  <a:srgbClr val="202729"/>
                </a:solidFill>
              </a:defRPr>
            </a:pPr>
            <a:r>
              <a:t>Human well-being measures</a:t>
            </a:r>
          </a:p>
        </p:txBody>
      </p:sp>
      <p:sp>
        <p:nvSpPr>
          <p:cNvPr id="514" name="Ethical Values"/>
          <p:cNvSpPr txBox="1"/>
          <p:nvPr/>
        </p:nvSpPr>
        <p:spPr>
          <a:xfrm>
            <a:off x="270014" y="2334726"/>
            <a:ext cx="2289524"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lnSpc>
                <a:spcPts val="3800"/>
              </a:lnSpc>
              <a:defRPr sz="1600" b="1">
                <a:solidFill>
                  <a:srgbClr val="202729"/>
                </a:solidFill>
              </a:defRPr>
            </a:pPr>
            <a:endParaRPr/>
          </a:p>
          <a:p>
            <a:pPr defTabSz="321468">
              <a:lnSpc>
                <a:spcPts val="3800"/>
              </a:lnSpc>
              <a:defRPr sz="1600" b="1">
                <a:solidFill>
                  <a:srgbClr val="202729"/>
                </a:solidFill>
              </a:defRPr>
            </a:pPr>
            <a:r>
              <a:t>Ethical Values</a:t>
            </a:r>
          </a:p>
        </p:txBody>
      </p:sp>
      <p:sp>
        <p:nvSpPr>
          <p:cNvPr id="515" name="International Hard/Soft Laws"/>
          <p:cNvSpPr txBox="1"/>
          <p:nvPr/>
        </p:nvSpPr>
        <p:spPr>
          <a:xfrm>
            <a:off x="260287" y="3718335"/>
            <a:ext cx="2289524" cy="82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ts val="1900"/>
              </a:lnSpc>
              <a:defRPr sz="800" b="1"/>
            </a:pPr>
            <a:endParaRPr/>
          </a:p>
          <a:p>
            <a:pPr defTabSz="321468">
              <a:lnSpc>
                <a:spcPts val="3800"/>
              </a:lnSpc>
              <a:defRPr sz="1600" b="1">
                <a:solidFill>
                  <a:srgbClr val="202729"/>
                </a:solidFill>
              </a:defRPr>
            </a:pPr>
            <a:r>
              <a:t>International Hard/Soft Laws</a:t>
            </a:r>
            <a:endParaRPr sz="800">
              <a:solidFill>
                <a:srgbClr val="000000"/>
              </a:solidFill>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520" name="..to answer questions like"/>
          <p:cNvSpPr txBox="1"/>
          <p:nvPr/>
        </p:nvSpPr>
        <p:spPr>
          <a:xfrm>
            <a:off x="357187" y="508992"/>
            <a:ext cx="8429626" cy="86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500" b="1"/>
            </a:lvl1pPr>
          </a:lstStyle>
          <a:p>
            <a:r>
              <a:t>..to answer questions like</a:t>
            </a:r>
          </a:p>
        </p:txBody>
      </p:sp>
      <p:sp>
        <p:nvSpPr>
          <p:cNvPr id="521" name="What are the ethical issues ?…"/>
          <p:cNvSpPr txBox="1"/>
          <p:nvPr/>
        </p:nvSpPr>
        <p:spPr>
          <a:xfrm>
            <a:off x="423643" y="1728413"/>
            <a:ext cx="8296714" cy="3729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50000"/>
              </a:lnSpc>
              <a:defRPr sz="1500">
                <a:solidFill>
                  <a:srgbClr val="202729"/>
                </a:solidFill>
              </a:defRPr>
            </a:pPr>
            <a:r>
              <a:t>What are the ethical issues ? </a:t>
            </a:r>
          </a:p>
          <a:p>
            <a:pPr algn="l" defTabSz="321468">
              <a:lnSpc>
                <a:spcPct val="150000"/>
              </a:lnSpc>
              <a:defRPr sz="1500">
                <a:solidFill>
                  <a:srgbClr val="202729"/>
                </a:solidFill>
              </a:defRPr>
            </a:pPr>
            <a:r>
              <a:t>How to address them? </a:t>
            </a:r>
          </a:p>
          <a:p>
            <a:pPr algn="l" defTabSz="321468">
              <a:lnSpc>
                <a:spcPct val="150000"/>
              </a:lnSpc>
              <a:defRPr sz="1500">
                <a:solidFill>
                  <a:srgbClr val="202729"/>
                </a:solidFill>
              </a:defRPr>
            </a:pPr>
            <a:r>
              <a:t>Who can address them? </a:t>
            </a:r>
          </a:p>
          <a:p>
            <a:pPr algn="l" defTabSz="321468">
              <a:lnSpc>
                <a:spcPct val="150000"/>
              </a:lnSpc>
              <a:defRPr sz="1500">
                <a:solidFill>
                  <a:srgbClr val="202729"/>
                </a:solidFill>
              </a:defRPr>
            </a:pPr>
            <a:r>
              <a:t>What values are involved in these issues ?</a:t>
            </a:r>
          </a:p>
          <a:p>
            <a:pPr algn="l" defTabSz="321468">
              <a:lnSpc>
                <a:spcPct val="150000"/>
              </a:lnSpc>
              <a:defRPr sz="1500">
                <a:solidFill>
                  <a:srgbClr val="202729"/>
                </a:solidFill>
              </a:defRPr>
            </a:pPr>
            <a:r>
              <a:t>What norms are being violated?</a:t>
            </a:r>
          </a:p>
          <a:p>
            <a:pPr algn="l" defTabSz="321468">
              <a:lnSpc>
                <a:spcPct val="150000"/>
              </a:lnSpc>
              <a:defRPr sz="1500">
                <a:solidFill>
                  <a:srgbClr val="202729"/>
                </a:solidFill>
              </a:defRPr>
            </a:pPr>
            <a:r>
              <a:t>Who will be impacted directly by the issue?</a:t>
            </a:r>
          </a:p>
          <a:p>
            <a:pPr algn="l" defTabSz="321468">
              <a:lnSpc>
                <a:spcPct val="150000"/>
              </a:lnSpc>
              <a:defRPr sz="1500">
                <a:solidFill>
                  <a:srgbClr val="202729"/>
                </a:solidFill>
              </a:defRPr>
            </a:pPr>
            <a:r>
              <a:t>Who is responsible in case of failures?</a:t>
            </a:r>
          </a:p>
          <a:p>
            <a:pPr algn="l" defTabSz="321468">
              <a:lnSpc>
                <a:spcPct val="150000"/>
              </a:lnSpc>
              <a:defRPr sz="1500">
                <a:solidFill>
                  <a:srgbClr val="202729"/>
                </a:solidFill>
              </a:defRPr>
            </a:pPr>
            <a:r>
              <a:t>How a solution impacts human well-being? Is it possible to improve it?</a:t>
            </a:r>
          </a:p>
          <a:p>
            <a:pPr algn="l" defTabSz="321468">
              <a:lnSpc>
                <a:spcPct val="150000"/>
              </a:lnSpc>
              <a:defRPr sz="1500">
                <a:solidFill>
                  <a:srgbClr val="202729"/>
                </a:solidFill>
              </a:defRPr>
            </a:pPr>
            <a:r>
              <a:t>What metrics we can use to measure human well-being? income? health? leisure?</a:t>
            </a:r>
          </a:p>
          <a:p>
            <a:pPr algn="l" defTabSz="321468">
              <a:lnSpc>
                <a:spcPct val="150000"/>
              </a:lnSpc>
              <a:defRPr sz="1500">
                <a:solidFill>
                  <a:srgbClr val="202729"/>
                </a:solidFill>
              </a:defRPr>
            </a:pPr>
            <a:r>
              <a:t>How does the solution/issue impact the environment? </a:t>
            </a:r>
          </a:p>
          <a:p>
            <a:pPr algn="l" defTabSz="321468">
              <a:lnSpc>
                <a:spcPct val="150000"/>
              </a:lnSpc>
              <a:defRPr sz="1500">
                <a:solidFill>
                  <a:srgbClr val="202729"/>
                </a:solidFill>
              </a:defRPr>
            </a:pPr>
            <a:r>
              <a:t>How can we implement a solution?</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Content Placeholder 2"/>
          <p:cNvSpPr txBox="1">
            <a:spLocks noGrp="1"/>
          </p:cNvSpPr>
          <p:nvPr>
            <p:ph type="body" idx="1"/>
          </p:nvPr>
        </p:nvSpPr>
        <p:spPr>
          <a:xfrm>
            <a:off x="292100" y="1663700"/>
            <a:ext cx="8559800" cy="4343400"/>
          </a:xfrm>
          <a:prstGeom prst="rect">
            <a:avLst/>
          </a:prstGeom>
        </p:spPr>
        <p:txBody>
          <a:bodyPr/>
          <a:lstStyle/>
          <a:p>
            <a:pPr marL="0" indent="0">
              <a:buSzTx/>
              <a:buFont typeface="Wingdings 2"/>
              <a:buNone/>
              <a:defRPr sz="1700" b="1"/>
            </a:pPr>
            <a:r>
              <a:t>Applications</a:t>
            </a:r>
          </a:p>
          <a:p>
            <a:pPr marL="200526" indent="-200526">
              <a:spcBef>
                <a:spcPts val="500"/>
              </a:spcBef>
              <a:buClrTx/>
              <a:buChar char="•"/>
              <a:defRPr sz="1700"/>
            </a:pPr>
            <a:r>
              <a:t>a guide for teaching ethical design; </a:t>
            </a:r>
          </a:p>
          <a:p>
            <a:pPr marL="200526" indent="-200526">
              <a:spcBef>
                <a:spcPts val="500"/>
              </a:spcBef>
              <a:buClrTx/>
              <a:buChar char="•"/>
              <a:defRPr sz="1700"/>
            </a:pPr>
            <a:r>
              <a:t>a reference by policy makers and governments to draft AI related policies; </a:t>
            </a:r>
          </a:p>
          <a:p>
            <a:pPr marL="200526" indent="-200526">
              <a:spcBef>
                <a:spcPts val="500"/>
              </a:spcBef>
              <a:buClrTx/>
              <a:buChar char="•"/>
              <a:defRPr sz="1700"/>
            </a:pPr>
            <a:r>
              <a:t>a common vocabulary to enable the communication among government agencies and other professional bodies around the world; </a:t>
            </a:r>
          </a:p>
          <a:p>
            <a:pPr marL="200526" indent="-200526">
              <a:spcBef>
                <a:spcPts val="500"/>
              </a:spcBef>
              <a:buClrTx/>
              <a:buChar char="•"/>
              <a:defRPr sz="1700"/>
            </a:pPr>
            <a:r>
              <a:t>a framework to create systems that can act ethically; and </a:t>
            </a:r>
          </a:p>
          <a:p>
            <a:pPr marL="200526" indent="-200526">
              <a:spcBef>
                <a:spcPts val="500"/>
              </a:spcBef>
              <a:buClrTx/>
              <a:buChar char="•"/>
              <a:defRPr sz="1700"/>
            </a:pPr>
            <a:r>
              <a:t>a foundation for the elaboration of other ethical compliance standards.</a:t>
            </a:r>
          </a:p>
          <a:p>
            <a:pPr marL="200526" indent="-200526">
              <a:spcBef>
                <a:spcPts val="500"/>
              </a:spcBef>
              <a:buClrTx/>
              <a:buChar char="•"/>
              <a:defRPr sz="1700"/>
            </a:pPr>
            <a:endParaRPr/>
          </a:p>
          <a:p>
            <a:pPr marL="0" indent="0">
              <a:spcBef>
                <a:spcPts val="500"/>
              </a:spcBef>
              <a:buClrTx/>
              <a:buSzTx/>
              <a:buNone/>
              <a:defRPr sz="1700"/>
            </a:pPr>
            <a:r>
              <a:rPr b="1"/>
              <a:t>Stakeholders</a:t>
            </a:r>
          </a:p>
          <a:p>
            <a:pPr marL="0" indent="0">
              <a:spcBef>
                <a:spcPts val="500"/>
              </a:spcBef>
              <a:buClrTx/>
              <a:buSzTx/>
              <a:buNone/>
              <a:defRPr sz="1700"/>
            </a:pPr>
            <a:r>
              <a:t>Manufacturers, service and solution providers, equipment suppliers in the robotics and users.</a:t>
            </a:r>
          </a:p>
        </p:txBody>
      </p:sp>
      <p:sp>
        <p:nvSpPr>
          <p:cNvPr id="524" name="Slide Number Placeholder 10"/>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525" name="Future Standard : IEEE P7007"/>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P7007</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528" name="Currently, our group more than 120 members from…"/>
          <p:cNvSpPr txBox="1"/>
          <p:nvPr/>
        </p:nvSpPr>
        <p:spPr>
          <a:xfrm>
            <a:off x="216275" y="3966479"/>
            <a:ext cx="8711450" cy="18888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410765">
              <a:lnSpc>
                <a:spcPct val="90000"/>
              </a:lnSpc>
              <a:spcBef>
                <a:spcPts val="1100"/>
              </a:spcBef>
              <a:defRPr sz="1500"/>
            </a:pPr>
            <a:endParaRPr/>
          </a:p>
          <a:p>
            <a:pPr defTabSz="410765">
              <a:lnSpc>
                <a:spcPct val="90000"/>
              </a:lnSpc>
              <a:spcBef>
                <a:spcPts val="1100"/>
              </a:spcBef>
              <a:defRPr sz="1500"/>
            </a:pPr>
            <a:r>
              <a:t>Currently, our group more than </a:t>
            </a:r>
            <a:r>
              <a:rPr b="1"/>
              <a:t>120 members</a:t>
            </a:r>
            <a:r>
              <a:t> from</a:t>
            </a:r>
          </a:p>
          <a:p>
            <a:pPr defTabSz="410765">
              <a:lnSpc>
                <a:spcPct val="90000"/>
              </a:lnSpc>
              <a:spcBef>
                <a:spcPts val="1100"/>
              </a:spcBef>
              <a:defRPr sz="1500"/>
            </a:pPr>
            <a:endParaRPr/>
          </a:p>
          <a:p>
            <a:pPr marR="51614" indent="241101" defTabSz="321468">
              <a:lnSpc>
                <a:spcPts val="3200"/>
              </a:lnSpc>
              <a:defRPr sz="1500"/>
            </a:pPr>
            <a:r>
              <a:t>Brazil, Portugal,  USA, United Kingdom, Hungary, Italy, Norway, Canada, Spain, France, Greece, Switzerland, Germany, Spain, Sweden, Nederland, Malaysia, China, Egypt, Bangladesh, Israel</a:t>
            </a:r>
          </a:p>
        </p:txBody>
      </p:sp>
      <p:pic>
        <p:nvPicPr>
          <p:cNvPr id="529" name="Image" descr="Image"/>
          <p:cNvPicPr>
            <a:picLocks noChangeAspect="1"/>
          </p:cNvPicPr>
          <p:nvPr/>
        </p:nvPicPr>
        <p:blipFill>
          <a:blip r:embed="rId2">
            <a:extLst/>
          </a:blip>
          <a:stretch>
            <a:fillRect/>
          </a:stretch>
        </p:blipFill>
        <p:spPr>
          <a:xfrm>
            <a:off x="2298679" y="1700395"/>
            <a:ext cx="4803798" cy="2432303"/>
          </a:xfrm>
          <a:prstGeom prst="rect">
            <a:avLst/>
          </a:prstGeom>
          <a:ln w="12700">
            <a:miter lim="400000"/>
          </a:ln>
        </p:spPr>
      </p:pic>
      <p:sp>
        <p:nvSpPr>
          <p:cNvPr id="530" name="Future Standard : IEEE P7007"/>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P7007</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533" name="Main Groups…"/>
          <p:cNvSpPr txBox="1"/>
          <p:nvPr/>
        </p:nvSpPr>
        <p:spPr>
          <a:xfrm>
            <a:off x="289709" y="1721326"/>
            <a:ext cx="8564582" cy="3415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lnSpc>
                <a:spcPct val="110000"/>
              </a:lnSpc>
              <a:defRPr sz="2100" b="1"/>
            </a:pPr>
            <a:r>
              <a:t>Main Groups</a:t>
            </a:r>
            <a:endParaRPr b="0"/>
          </a:p>
          <a:p>
            <a:pPr algn="l" defTabSz="321468">
              <a:lnSpc>
                <a:spcPct val="110000"/>
              </a:lnSpc>
              <a:defRPr sz="1500" b="1"/>
            </a:pPr>
            <a:endParaRPr b="0"/>
          </a:p>
          <a:p>
            <a:pPr algn="l" defTabSz="321468">
              <a:lnSpc>
                <a:spcPct val="110000"/>
              </a:lnSpc>
              <a:defRPr sz="1500" b="1"/>
            </a:pPr>
            <a:r>
              <a:t>Robot Ethics KR SG</a:t>
            </a:r>
            <a:r>
              <a:rPr b="0"/>
              <a:t>: This subgroup will review the theoretical aspects that characterise ethics in R&amp;A and propose models to represent them. It is the main ontology group;</a:t>
            </a:r>
          </a:p>
          <a:p>
            <a:pPr algn="l" defTabSz="321468">
              <a:lnSpc>
                <a:spcPct val="110000"/>
              </a:lnSpc>
              <a:defRPr sz="1500" b="1"/>
            </a:pPr>
            <a:endParaRPr b="0"/>
          </a:p>
          <a:p>
            <a:pPr algn="l" defTabSz="321468">
              <a:lnSpc>
                <a:spcPct val="110000"/>
              </a:lnSpc>
              <a:defRPr sz="1500" b="1"/>
            </a:pPr>
            <a:r>
              <a:t>Ethical Robot Design SG</a:t>
            </a:r>
            <a:r>
              <a:rPr b="0"/>
              <a:t>: This subgroup will produce guidelines and models to take into account ethical concerns in general robot design, from simple automatons to highly autonomous systems;</a:t>
            </a:r>
          </a:p>
          <a:p>
            <a:pPr algn="l" defTabSz="321468">
              <a:lnSpc>
                <a:spcPct val="110000"/>
              </a:lnSpc>
              <a:defRPr sz="1500" b="1"/>
            </a:pPr>
            <a:endParaRPr b="0"/>
          </a:p>
          <a:p>
            <a:pPr algn="l" defTabSz="321468">
              <a:lnSpc>
                <a:spcPct val="110000"/>
              </a:lnSpc>
              <a:defRPr sz="1500" b="1"/>
            </a:pPr>
            <a:r>
              <a:t>Ethical Violation Management SG</a:t>
            </a:r>
            <a:r>
              <a:rPr b="0"/>
              <a:t>: This subgroup will produce a set of guidelines and models to assess and correct ethical violations in robot behaviour. This might also include aspects regarding transparency, accountability and responsibility.</a:t>
            </a:r>
          </a:p>
        </p:txBody>
      </p:sp>
      <p:sp>
        <p:nvSpPr>
          <p:cNvPr id="534" name="Future Standard : IEEE P7007"/>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P7007</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537" name="Transversal Subgroups…"/>
          <p:cNvSpPr txBox="1"/>
          <p:nvPr/>
        </p:nvSpPr>
        <p:spPr>
          <a:xfrm>
            <a:off x="289709" y="1829273"/>
            <a:ext cx="8564582" cy="39042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lnSpc>
                <a:spcPct val="110000"/>
              </a:lnSpc>
              <a:defRPr sz="2100" b="1"/>
            </a:pPr>
            <a:r>
              <a:t>Transversal Subgroups</a:t>
            </a:r>
            <a:endParaRPr b="0"/>
          </a:p>
          <a:p>
            <a:pPr algn="l" defTabSz="321468">
              <a:lnSpc>
                <a:spcPct val="110000"/>
              </a:lnSpc>
              <a:defRPr sz="1400" b="1"/>
            </a:pPr>
            <a:endParaRPr b="0"/>
          </a:p>
          <a:p>
            <a:pPr algn="l" defTabSz="321468">
              <a:lnSpc>
                <a:spcPct val="110000"/>
              </a:lnSpc>
              <a:defRPr sz="1500" b="1"/>
            </a:pPr>
            <a:r>
              <a:t>Transparency</a:t>
            </a:r>
            <a:r>
              <a:rPr b="0"/>
              <a:t> : guidelines and models to regulate transparency in robots.</a:t>
            </a:r>
          </a:p>
          <a:p>
            <a:pPr algn="l" defTabSz="321468">
              <a:lnSpc>
                <a:spcPct val="110000"/>
              </a:lnSpc>
              <a:defRPr sz="1500" b="1"/>
            </a:pPr>
            <a:endParaRPr b="0"/>
          </a:p>
          <a:p>
            <a:pPr algn="l" defTabSz="321468">
              <a:lnSpc>
                <a:spcPct val="110000"/>
              </a:lnSpc>
              <a:defRPr sz="1500" b="1"/>
            </a:pPr>
            <a:r>
              <a:t>Data privacy and protection</a:t>
            </a:r>
            <a:r>
              <a:rPr b="0"/>
              <a:t>: guidelines and models to regulate data privacy and protection in robots.</a:t>
            </a:r>
          </a:p>
          <a:p>
            <a:pPr algn="l" defTabSz="321468">
              <a:lnSpc>
                <a:spcPct val="110000"/>
              </a:lnSpc>
              <a:defRPr sz="1500" b="1"/>
            </a:pPr>
            <a:endParaRPr b="0"/>
          </a:p>
          <a:p>
            <a:pPr algn="l" defTabSz="321468">
              <a:lnSpc>
                <a:spcPct val="110000"/>
              </a:lnSpc>
              <a:defRPr sz="1500" b="1">
                <a:solidFill>
                  <a:srgbClr val="DDDDDD"/>
                </a:solidFill>
              </a:defRPr>
            </a:pPr>
            <a:r>
              <a:t>Full Moral Robots</a:t>
            </a:r>
            <a:r>
              <a:rPr b="0"/>
              <a:t>: guidelines and models to design and operate robots which actively adapt their behavior according ethical notions.</a:t>
            </a:r>
          </a:p>
          <a:p>
            <a:pPr algn="l" defTabSz="321468">
              <a:lnSpc>
                <a:spcPct val="110000"/>
              </a:lnSpc>
              <a:defRPr sz="1500" b="1">
                <a:solidFill>
                  <a:srgbClr val="DDDDDD"/>
                </a:solidFill>
              </a:defRPr>
            </a:pPr>
            <a:endParaRPr b="0"/>
          </a:p>
          <a:p>
            <a:pPr algn="l" defTabSz="321468">
              <a:lnSpc>
                <a:spcPct val="110000"/>
              </a:lnSpc>
              <a:defRPr sz="1500" b="1">
                <a:solidFill>
                  <a:srgbClr val="DDDDDD"/>
                </a:solidFill>
              </a:defRPr>
            </a:pPr>
            <a:r>
              <a:t>Law</a:t>
            </a:r>
            <a:r>
              <a:rPr b="0"/>
              <a:t>: guidelines and models to assess accountability and responsibility, taking into account law and regulations.</a:t>
            </a:r>
          </a:p>
          <a:p>
            <a:pPr algn="l" defTabSz="321468">
              <a:lnSpc>
                <a:spcPct val="110000"/>
              </a:lnSpc>
              <a:defRPr sz="1500" b="1">
                <a:solidFill>
                  <a:srgbClr val="DDDDDD"/>
                </a:solidFill>
              </a:defRPr>
            </a:pPr>
            <a:endParaRPr b="0"/>
          </a:p>
          <a:p>
            <a:pPr algn="l" defTabSz="321468">
              <a:lnSpc>
                <a:spcPct val="110000"/>
              </a:lnSpc>
              <a:defRPr sz="1500" b="1">
                <a:solidFill>
                  <a:srgbClr val="DDDDDD"/>
                </a:solidFill>
              </a:defRPr>
            </a:pPr>
            <a:r>
              <a:t>Ethical use of robots:</a:t>
            </a:r>
            <a:r>
              <a:rPr b="0"/>
              <a:t> guidelines and models for the ethical use of robots (i.e. taking into account the impact in economics, tax and politics).</a:t>
            </a:r>
          </a:p>
        </p:txBody>
      </p:sp>
      <p:sp>
        <p:nvSpPr>
          <p:cNvPr id="538" name="Future Standard : IEEE P7007"/>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P7007</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Title 1"/>
          <p:cNvSpPr txBox="1">
            <a:spLocks noGrp="1"/>
          </p:cNvSpPr>
          <p:nvPr>
            <p:ph type="title"/>
          </p:nvPr>
        </p:nvSpPr>
        <p:spPr>
          <a:xfrm>
            <a:off x="685800" y="1567745"/>
            <a:ext cx="7772400" cy="301626"/>
          </a:xfrm>
          <a:prstGeom prst="rect">
            <a:avLst/>
          </a:prstGeom>
        </p:spPr>
        <p:txBody>
          <a:bodyPr/>
          <a:lstStyle>
            <a:lvl1pPr algn="ctr">
              <a:defRPr sz="1700"/>
            </a:lvl1pPr>
          </a:lstStyle>
          <a:p>
            <a:r>
              <a:t>Robotic Ontological Standard Life Cycle</a:t>
            </a:r>
          </a:p>
        </p:txBody>
      </p:sp>
      <p:sp>
        <p:nvSpPr>
          <p:cNvPr id="541" name="Slide Number Placeholder 10"/>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542" name="Picture 4" descr="Picture 4"/>
          <p:cNvPicPr>
            <a:picLocks noChangeAspect="1"/>
          </p:cNvPicPr>
          <p:nvPr/>
        </p:nvPicPr>
        <p:blipFill>
          <a:blip r:embed="rId2">
            <a:extLst/>
          </a:blip>
          <a:stretch>
            <a:fillRect/>
          </a:stretch>
        </p:blipFill>
        <p:spPr>
          <a:xfrm>
            <a:off x="616861" y="2075860"/>
            <a:ext cx="7576812" cy="3472446"/>
          </a:xfrm>
          <a:prstGeom prst="rect">
            <a:avLst/>
          </a:prstGeom>
          <a:ln w="12700">
            <a:miter lim="400000"/>
          </a:ln>
        </p:spPr>
      </p:pic>
      <p:sp>
        <p:nvSpPr>
          <p:cNvPr id="543" name="The flow of information and developed knowledge in between the Subgroups are set to be horizontal rather than hierarchical."/>
          <p:cNvSpPr txBox="1"/>
          <p:nvPr/>
        </p:nvSpPr>
        <p:spPr>
          <a:xfrm>
            <a:off x="575366" y="5597045"/>
            <a:ext cx="7993268"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500"/>
              </a:spcBef>
              <a:defRPr sz="900"/>
            </a:lvl1pPr>
          </a:lstStyle>
          <a:p>
            <a:r>
              <a:t>The flow of information and developed knowledge in between the Subgroups are set to be horizontal rather than hierarchical.</a:t>
            </a:r>
          </a:p>
        </p:txBody>
      </p:sp>
      <p:sp>
        <p:nvSpPr>
          <p:cNvPr id="544" name="Future Standard : IEEE P7007"/>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P7007</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Slide Number Placeholder 10"/>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pic>
        <p:nvPicPr>
          <p:cNvPr id="547" name="PastedGraphic-1.tiff" descr="PastedGraphic-1.tiff"/>
          <p:cNvPicPr>
            <a:picLocks noChangeAspect="1"/>
          </p:cNvPicPr>
          <p:nvPr/>
        </p:nvPicPr>
        <p:blipFill>
          <a:blip r:embed="rId2">
            <a:extLst/>
          </a:blip>
          <a:stretch>
            <a:fillRect/>
          </a:stretch>
        </p:blipFill>
        <p:spPr>
          <a:xfrm>
            <a:off x="2150771" y="1373494"/>
            <a:ext cx="4842458" cy="4457089"/>
          </a:xfrm>
          <a:prstGeom prst="rect">
            <a:avLst/>
          </a:prstGeom>
          <a:ln w="12700">
            <a:miter lim="400000"/>
          </a:ln>
        </p:spPr>
      </p:pic>
      <p:sp>
        <p:nvSpPr>
          <p:cNvPr id="548" name="Future Standard : IEEE P7007"/>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P7007</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628650" y="132342"/>
            <a:ext cx="7886700" cy="994172"/>
          </a:xfrm>
        </p:spPr>
        <p:txBody>
          <a:bodyPr>
            <a:normAutofit/>
          </a:bodyPr>
          <a:lstStyle/>
          <a:p>
            <a:pPr algn="ctr"/>
            <a:r>
              <a:rPr lang="en-US" sz="3000" dirty="0"/>
              <a:t>What is an Ontology?</a:t>
            </a:r>
          </a:p>
        </p:txBody>
      </p:sp>
      <p:sp>
        <p:nvSpPr>
          <p:cNvPr id="249859" name="Rectangle 3"/>
          <p:cNvSpPr>
            <a:spLocks noGrp="1" noChangeArrowheads="1"/>
          </p:cNvSpPr>
          <p:nvPr>
            <p:ph idx="1"/>
          </p:nvPr>
        </p:nvSpPr>
        <p:spPr>
          <a:xfrm>
            <a:off x="420064" y="1508984"/>
            <a:ext cx="4469856" cy="3704034"/>
          </a:xfrm>
        </p:spPr>
        <p:txBody>
          <a:bodyPr>
            <a:normAutofit/>
          </a:bodyPr>
          <a:lstStyle/>
          <a:p>
            <a:r>
              <a:rPr lang="en-US" sz="1200" dirty="0">
                <a:latin typeface="Arial"/>
              </a:rPr>
              <a:t>“</a:t>
            </a:r>
            <a:r>
              <a:rPr lang="en-US" sz="1400" dirty="0"/>
              <a:t>a specification of a conceptualization</a:t>
            </a:r>
            <a:r>
              <a:rPr lang="en-US" sz="1200" dirty="0">
                <a:latin typeface="Arial"/>
              </a:rPr>
              <a:t>”</a:t>
            </a:r>
            <a:r>
              <a:rPr lang="en-US" sz="1400" baseline="30000" dirty="0"/>
              <a:t>*</a:t>
            </a:r>
          </a:p>
          <a:p>
            <a:r>
              <a:rPr lang="en-US" sz="1400" dirty="0"/>
              <a:t>Ontologies </a:t>
            </a:r>
            <a:r>
              <a:rPr lang="en-US" sz="1400" i="1" dirty="0"/>
              <a:t>explicitly</a:t>
            </a:r>
            <a:r>
              <a:rPr lang="en-US" sz="1400" dirty="0"/>
              <a:t> represent key concepts, their properties, their relationships, and their rules and constraints.</a:t>
            </a:r>
          </a:p>
          <a:p>
            <a:r>
              <a:rPr lang="en-US" sz="1400" dirty="0"/>
              <a:t>Ontologies often focus more heavily on the </a:t>
            </a:r>
            <a:r>
              <a:rPr lang="en-US" sz="1400" i="1" dirty="0"/>
              <a:t>meaning</a:t>
            </a:r>
            <a:r>
              <a:rPr lang="en-US" sz="1400" dirty="0"/>
              <a:t> of concepts as opposed to terms that are used to represent them</a:t>
            </a:r>
          </a:p>
          <a:p>
            <a:endParaRPr lang="en-US" sz="1400" dirty="0"/>
          </a:p>
          <a:p>
            <a:r>
              <a:rPr lang="en-US" sz="1400" dirty="0"/>
              <a:t>Vocabulary + Structure = Taxonomy</a:t>
            </a:r>
          </a:p>
          <a:p>
            <a:r>
              <a:rPr lang="en-US" sz="1400" dirty="0"/>
              <a:t>Taxonomy + (Relationships and Constraints) = Ontology</a:t>
            </a:r>
          </a:p>
        </p:txBody>
      </p:sp>
      <p:sp>
        <p:nvSpPr>
          <p:cNvPr id="249860" name="Text Box 4"/>
          <p:cNvSpPr txBox="1">
            <a:spLocks noChangeArrowheads="1"/>
          </p:cNvSpPr>
          <p:nvPr/>
        </p:nvSpPr>
        <p:spPr bwMode="auto">
          <a:xfrm>
            <a:off x="6302953" y="5245141"/>
            <a:ext cx="1593706" cy="20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750" dirty="0"/>
              <a:t>*Tom Gruber, Stanford Univ.</a:t>
            </a:r>
          </a:p>
        </p:txBody>
      </p:sp>
      <p:pic>
        <p:nvPicPr>
          <p:cNvPr id="2" name="Picture 1"/>
          <p:cNvPicPr>
            <a:picLocks noChangeAspect="1"/>
          </p:cNvPicPr>
          <p:nvPr/>
        </p:nvPicPr>
        <p:blipFill>
          <a:blip r:embed="rId3"/>
          <a:stretch>
            <a:fillRect/>
          </a:stretch>
        </p:blipFill>
        <p:spPr>
          <a:xfrm>
            <a:off x="5770797" y="1508984"/>
            <a:ext cx="1909718" cy="1440473"/>
          </a:xfrm>
          <a:prstGeom prst="rect">
            <a:avLst/>
          </a:prstGeom>
        </p:spPr>
      </p:pic>
      <p:pic>
        <p:nvPicPr>
          <p:cNvPr id="3" name="Picture 2"/>
          <p:cNvPicPr>
            <a:picLocks noChangeAspect="1"/>
          </p:cNvPicPr>
          <p:nvPr/>
        </p:nvPicPr>
        <p:blipFill>
          <a:blip r:embed="rId4"/>
          <a:stretch>
            <a:fillRect/>
          </a:stretch>
        </p:blipFill>
        <p:spPr>
          <a:xfrm>
            <a:off x="5581350" y="3052612"/>
            <a:ext cx="2315309" cy="1405312"/>
          </a:xfrm>
          <a:prstGeom prst="rect">
            <a:avLst/>
          </a:prstGeom>
        </p:spPr>
      </p:pic>
    </p:spTree>
    <p:extLst>
      <p:ext uri="{BB962C8B-B14F-4D97-AF65-F5344CB8AC3E}">
        <p14:creationId xmlns:p14="http://schemas.microsoft.com/office/powerpoint/2010/main" val="3116736132"/>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Future Standard : IEEE P7008"/>
          <p:cNvSpPr txBox="1"/>
          <p:nvPr/>
        </p:nvSpPr>
        <p:spPr>
          <a:xfrm>
            <a:off x="365229" y="504005"/>
            <a:ext cx="8413542"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000" b="1"/>
            </a:lvl1pPr>
          </a:lstStyle>
          <a:p>
            <a:r>
              <a:t>Future Standard : IEEE P7008</a:t>
            </a:r>
          </a:p>
        </p:txBody>
      </p:sp>
      <p:sp>
        <p:nvSpPr>
          <p:cNvPr id="55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552" name="Name…"/>
          <p:cNvSpPr txBox="1"/>
          <p:nvPr/>
        </p:nvSpPr>
        <p:spPr>
          <a:xfrm>
            <a:off x="289709" y="1860391"/>
            <a:ext cx="8564582" cy="313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algn="l" defTabSz="321468">
              <a:lnSpc>
                <a:spcPct val="120000"/>
              </a:lnSpc>
              <a:defRPr sz="1400" b="1"/>
            </a:pPr>
            <a:r>
              <a:t>Name </a:t>
            </a:r>
          </a:p>
          <a:p>
            <a:pPr algn="l" defTabSz="321468">
              <a:lnSpc>
                <a:spcPct val="120000"/>
              </a:lnSpc>
              <a:defRPr sz="1400" b="1"/>
            </a:pPr>
            <a:r>
              <a:rPr b="0"/>
              <a:t>Standard for Ethically Driven Nudging for Robotic, Intelligent and Autonomous Systems</a:t>
            </a:r>
          </a:p>
          <a:p>
            <a:pPr algn="l" defTabSz="321468">
              <a:lnSpc>
                <a:spcPct val="120000"/>
              </a:lnSpc>
              <a:defRPr sz="1400" b="1"/>
            </a:pPr>
            <a:endParaRPr b="0"/>
          </a:p>
          <a:p>
            <a:pPr algn="l" defTabSz="321468">
              <a:lnSpc>
                <a:spcPct val="120000"/>
              </a:lnSpc>
              <a:defRPr sz="1400" b="1"/>
            </a:pPr>
            <a:r>
              <a:t>Purpose </a:t>
            </a:r>
          </a:p>
          <a:p>
            <a:pPr algn="l" defTabSz="321468">
              <a:lnSpc>
                <a:spcPct val="120000"/>
              </a:lnSpc>
              <a:defRPr sz="1400" b="1"/>
            </a:pPr>
            <a:r>
              <a:rPr b="0"/>
              <a:t>"Nudges" as exhibited by robotic, intelligent or autonomous systems are defined as overt or hidden suggestions or manipulations designed to influence the behavior or emotions of a user. This standard establishes a delineation of typical nudges (currently in use or that could be created). It contains concepts, functions and benefits necessary to establish and ensure ethically driven methodologies for the design of the robotic, intelligent and autonomous systems that incorporate them.</a:t>
            </a:r>
          </a:p>
          <a:p>
            <a:pPr algn="l" defTabSz="321468">
              <a:lnSpc>
                <a:spcPct val="120000"/>
              </a:lnSpc>
              <a:defRPr sz="1400" b="1"/>
            </a:pPr>
            <a:endParaRPr b="0"/>
          </a:p>
          <a:p>
            <a:pPr algn="l" defTabSz="321468">
              <a:lnSpc>
                <a:spcPct val="120000"/>
              </a:lnSpc>
              <a:defRPr sz="1400"/>
            </a:pPr>
            <a:r>
              <a:rPr b="1"/>
              <a:t>Chair:</a:t>
            </a:r>
            <a:r>
              <a:t> Laurence Devillers (Paris-Sorbonne IV, France)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555" name="P7000 - Model Process for Addressing Ethical Concerns During System Design;…"/>
          <p:cNvSpPr txBox="1"/>
          <p:nvPr/>
        </p:nvSpPr>
        <p:spPr>
          <a:xfrm>
            <a:off x="327803" y="1615817"/>
            <a:ext cx="8488394" cy="3987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4200">
              <a:spcBef>
                <a:spcPts val="1000"/>
              </a:spcBef>
              <a:defRPr sz="1500"/>
            </a:pPr>
            <a:r>
              <a:t>P7000 - Model Process for Addressing Ethical Concerns During System Design;</a:t>
            </a:r>
          </a:p>
          <a:p>
            <a:pPr algn="l" defTabSz="584200">
              <a:spcBef>
                <a:spcPts val="1000"/>
              </a:spcBef>
              <a:defRPr sz="1500"/>
            </a:pPr>
            <a:r>
              <a:t>P7001 - Transparency of Autonomous Systems;</a:t>
            </a:r>
          </a:p>
          <a:p>
            <a:pPr algn="l" defTabSz="584200">
              <a:spcBef>
                <a:spcPts val="1000"/>
              </a:spcBef>
              <a:defRPr sz="1500"/>
            </a:pPr>
            <a:r>
              <a:t>P7002 - Data Privacy Process;</a:t>
            </a:r>
          </a:p>
          <a:p>
            <a:pPr algn="l" defTabSz="584200">
              <a:spcBef>
                <a:spcPts val="1000"/>
              </a:spcBef>
              <a:defRPr sz="1500"/>
            </a:pPr>
            <a:r>
              <a:t>P7003 - Algorithmic Bias Considerations</a:t>
            </a:r>
          </a:p>
          <a:p>
            <a:pPr algn="l" defTabSz="584200">
              <a:spcBef>
                <a:spcPts val="1000"/>
              </a:spcBef>
              <a:defRPr sz="1500"/>
            </a:pPr>
            <a:r>
              <a:t>P7004 - Standard for Child and Student Data Governance</a:t>
            </a:r>
          </a:p>
          <a:p>
            <a:pPr algn="l" defTabSz="584200">
              <a:spcBef>
                <a:spcPts val="1000"/>
              </a:spcBef>
              <a:defRPr sz="1500"/>
            </a:pPr>
            <a:r>
              <a:t>P7005 - Standard for Transparent Employer Data Governance</a:t>
            </a:r>
          </a:p>
          <a:p>
            <a:pPr algn="l" defTabSz="584200">
              <a:spcBef>
                <a:spcPts val="1000"/>
              </a:spcBef>
              <a:defRPr sz="1500"/>
            </a:pPr>
            <a:r>
              <a:t>P7006 - Standard for Personal Data Artificial Intelligence(AI) Agent</a:t>
            </a:r>
          </a:p>
          <a:p>
            <a:pPr algn="l" defTabSz="584200">
              <a:spcBef>
                <a:spcPts val="1000"/>
              </a:spcBef>
              <a:defRPr sz="1500"/>
            </a:pPr>
            <a:r>
              <a:t>P7008 - Standard for Ethically Driven Nudging for Robotic, Intelligent and Autonomous Systems</a:t>
            </a:r>
          </a:p>
          <a:p>
            <a:pPr algn="l" defTabSz="584200">
              <a:spcBef>
                <a:spcPts val="1000"/>
              </a:spcBef>
              <a:defRPr sz="1500"/>
            </a:pPr>
            <a:r>
              <a:t>P7009 - Standard for Fail-Safe Design of Autonomous and Semi-Autonomous Systems</a:t>
            </a:r>
          </a:p>
          <a:p>
            <a:pPr algn="l" defTabSz="584200">
              <a:spcBef>
                <a:spcPts val="1000"/>
              </a:spcBef>
              <a:defRPr sz="1500"/>
            </a:pPr>
            <a:r>
              <a:t>P7010 - Wellbeing Metrics Standard for Ethical Artificial Intelligence and Autonomous Systems</a:t>
            </a:r>
          </a:p>
        </p:txBody>
      </p:sp>
      <p:sp>
        <p:nvSpPr>
          <p:cNvPr id="556" name="Related IEEE Initiatives"/>
          <p:cNvSpPr txBox="1"/>
          <p:nvPr/>
        </p:nvSpPr>
        <p:spPr>
          <a:xfrm>
            <a:off x="71012" y="688967"/>
            <a:ext cx="9001977"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500" b="1"/>
            </a:lvl1pPr>
          </a:lstStyle>
          <a:p>
            <a:r>
              <a:t>Related IEEE Initiatives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561" name="Email:edson.prestes@ieee.org.…"/>
          <p:cNvSpPr txBox="1"/>
          <p:nvPr/>
        </p:nvSpPr>
        <p:spPr>
          <a:xfrm>
            <a:off x="442840" y="1840958"/>
            <a:ext cx="8258320" cy="3071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p>
            <a:pPr marL="320842" indent="-320842" algn="l" defTabSz="410765">
              <a:lnSpc>
                <a:spcPct val="120000"/>
              </a:lnSpc>
              <a:spcBef>
                <a:spcPts val="1100"/>
              </a:spcBef>
              <a:buSzPct val="100000"/>
              <a:buChar char="•"/>
            </a:pPr>
            <a:r>
              <a:t>Email:</a:t>
            </a:r>
            <a:r>
              <a:rPr u="sng">
                <a:solidFill>
                  <a:srgbClr val="008542"/>
                </a:solidFill>
                <a:uFill>
                  <a:solidFill>
                    <a:srgbClr val="008542"/>
                  </a:solidFill>
                </a:uFill>
                <a:hlinkClick r:id="rId2"/>
              </a:rPr>
              <a:t>edson.prestes@ieee.org</a:t>
            </a:r>
            <a:r>
              <a:t>.</a:t>
            </a:r>
          </a:p>
          <a:p>
            <a:pPr marL="320842" indent="-320842" algn="l" defTabSz="410765">
              <a:lnSpc>
                <a:spcPct val="120000"/>
              </a:lnSpc>
              <a:spcBef>
                <a:spcPts val="1100"/>
              </a:spcBef>
              <a:buSzPct val="100000"/>
              <a:buChar char="•"/>
            </a:pPr>
            <a:r>
              <a:t>Phone: +55 51 3308-7127</a:t>
            </a:r>
          </a:p>
          <a:p>
            <a:pPr marL="320842" indent="-320842" algn="l" defTabSz="410765">
              <a:lnSpc>
                <a:spcPct val="120000"/>
              </a:lnSpc>
              <a:spcBef>
                <a:spcPts val="1100"/>
              </a:spcBef>
              <a:buSzPct val="100000"/>
              <a:buChar char="•"/>
            </a:pPr>
            <a:r>
              <a:t>My homepage: </a:t>
            </a:r>
            <a:r>
              <a:rPr u="sng">
                <a:solidFill>
                  <a:srgbClr val="008542"/>
                </a:solidFill>
                <a:uFill>
                  <a:solidFill>
                    <a:srgbClr val="008542"/>
                  </a:solidFill>
                </a:uFill>
                <a:hlinkClick r:id="rId3"/>
              </a:rPr>
              <a:t>http://www.inf.ufrgs.br/~prestes</a:t>
            </a:r>
          </a:p>
          <a:p>
            <a:pPr marL="320842" indent="-320842" algn="l" defTabSz="410765">
              <a:lnSpc>
                <a:spcPct val="120000"/>
              </a:lnSpc>
              <a:spcBef>
                <a:spcPts val="1100"/>
              </a:spcBef>
              <a:buSzPct val="100000"/>
              <a:buChar char="•"/>
            </a:pPr>
            <a:r>
              <a:t>Linkedin: https://www.linkedin.com/in/edson-prestes/</a:t>
            </a:r>
          </a:p>
        </p:txBody>
      </p:sp>
      <p:sp>
        <p:nvSpPr>
          <p:cNvPr id="562" name="How to get in touch"/>
          <p:cNvSpPr txBox="1"/>
          <p:nvPr/>
        </p:nvSpPr>
        <p:spPr>
          <a:xfrm>
            <a:off x="71012" y="688967"/>
            <a:ext cx="9001977"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500" b="1"/>
            </a:lvl1pPr>
          </a:lstStyle>
          <a:p>
            <a:r>
              <a:t>How to get in touch</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lide Number"/>
          <p:cNvSpPr txBox="1">
            <a:spLocks noGrp="1"/>
          </p:cNvSpPr>
          <p:nvPr>
            <p:ph type="sldNum" sz="quarter" idx="2"/>
          </p:nvPr>
        </p:nvSpPr>
        <p:spPr>
          <a:xfrm>
            <a:off x="8458202" y="6629400"/>
            <a:ext cx="176372" cy="218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299" name="Ontologies allow to represent the knowledge in a formal way.…"/>
          <p:cNvSpPr txBox="1"/>
          <p:nvPr/>
        </p:nvSpPr>
        <p:spPr>
          <a:xfrm>
            <a:off x="292100" y="1955949"/>
            <a:ext cx="8429625" cy="29175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lvl="1" indent="0" algn="l" defTabSz="410765">
              <a:lnSpc>
                <a:spcPct val="90000"/>
              </a:lnSpc>
              <a:spcBef>
                <a:spcPts val="2500"/>
              </a:spcBef>
              <a:defRPr sz="1700">
                <a:solidFill>
                  <a:srgbClr val="3E4A30"/>
                </a:solidFill>
              </a:defRPr>
            </a:pPr>
            <a:r>
              <a:rPr dirty="0"/>
              <a:t>Ontologies represent knowledge in a </a:t>
            </a:r>
            <a:r>
              <a:rPr b="1" dirty="0"/>
              <a:t>formal way</a:t>
            </a:r>
            <a:r>
              <a:rPr dirty="0"/>
              <a:t>.</a:t>
            </a:r>
          </a:p>
          <a:p>
            <a:pPr lvl="1" indent="0" algn="l" defTabSz="410765">
              <a:lnSpc>
                <a:spcPct val="90000"/>
              </a:lnSpc>
              <a:spcBef>
                <a:spcPts val="2500"/>
              </a:spcBef>
              <a:defRPr sz="1700">
                <a:solidFill>
                  <a:srgbClr val="3E4A30"/>
                </a:solidFill>
              </a:defRPr>
            </a:pPr>
            <a:r>
              <a:rPr dirty="0"/>
              <a:t>Different from taxonomies, ontologies provide a </a:t>
            </a:r>
            <a:r>
              <a:rPr b="1" dirty="0"/>
              <a:t>much richer</a:t>
            </a:r>
            <a:r>
              <a:rPr dirty="0"/>
              <a:t> set of relationships and also allow for constraints and rules to govern those relationships.</a:t>
            </a:r>
          </a:p>
          <a:p>
            <a:pPr lvl="1" indent="0" algn="l" defTabSz="410765">
              <a:lnSpc>
                <a:spcPct val="90000"/>
              </a:lnSpc>
              <a:spcBef>
                <a:spcPts val="2500"/>
              </a:spcBef>
              <a:defRPr sz="1700">
                <a:solidFill>
                  <a:srgbClr val="3E4A30"/>
                </a:solidFill>
              </a:defRPr>
            </a:pPr>
            <a:r>
              <a:rPr dirty="0"/>
              <a:t>Formal ontologies typically allow us to encode the knowledge in a </a:t>
            </a:r>
            <a:r>
              <a:rPr b="1" dirty="0"/>
              <a:t>machine readable format</a:t>
            </a:r>
            <a:r>
              <a:rPr dirty="0"/>
              <a:t>. </a:t>
            </a:r>
            <a:endParaRPr lang="en-US" dirty="0"/>
          </a:p>
          <a:p>
            <a:pPr lvl="1" indent="0" algn="l" defTabSz="410765">
              <a:lnSpc>
                <a:spcPct val="90000"/>
              </a:lnSpc>
              <a:spcBef>
                <a:spcPts val="2500"/>
              </a:spcBef>
              <a:defRPr sz="1700">
                <a:solidFill>
                  <a:srgbClr val="3E4A30"/>
                </a:solidFill>
              </a:defRPr>
            </a:pPr>
            <a:r>
              <a:rPr lang="en-US" dirty="0"/>
              <a:t>Most importantly (for us), ontologies allow system to </a:t>
            </a:r>
            <a:r>
              <a:rPr lang="en-US" b="1" dirty="0"/>
              <a:t>reason over information</a:t>
            </a:r>
            <a:r>
              <a:rPr lang="en-US" dirty="0"/>
              <a:t>.</a:t>
            </a:r>
          </a:p>
        </p:txBody>
      </p:sp>
      <p:sp>
        <p:nvSpPr>
          <p:cNvPr id="300" name="Why do ontologies matter?"/>
          <p:cNvSpPr txBox="1"/>
          <p:nvPr/>
        </p:nvSpPr>
        <p:spPr>
          <a:xfrm>
            <a:off x="357187" y="908134"/>
            <a:ext cx="8429626"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t>Why do ontologies matter?</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64413" y="1602154"/>
            <a:ext cx="519356" cy="3075747"/>
          </a:xfrm>
          <a:prstGeom prst="rect">
            <a:avLst/>
          </a:prstGeom>
          <a:solidFill>
            <a:schemeClr val="accent4">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172" name="Text Box 4"/>
          <p:cNvSpPr txBox="1">
            <a:spLocks noChangeArrowheads="1"/>
          </p:cNvSpPr>
          <p:nvPr/>
        </p:nvSpPr>
        <p:spPr bwMode="auto">
          <a:xfrm>
            <a:off x="169863" y="2606214"/>
            <a:ext cx="798512" cy="35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r>
              <a:rPr lang="en-US" sz="1700" b="1">
                <a:solidFill>
                  <a:srgbClr val="008000"/>
                </a:solidFill>
                <a:latin typeface="Times New Roman" charset="0"/>
              </a:rPr>
              <a:t>Terms</a:t>
            </a:r>
          </a:p>
        </p:txBody>
      </p:sp>
      <p:sp>
        <p:nvSpPr>
          <p:cNvPr id="135173" name="Text Box 5"/>
          <p:cNvSpPr txBox="1">
            <a:spLocks noChangeArrowheads="1"/>
          </p:cNvSpPr>
          <p:nvPr/>
        </p:nvSpPr>
        <p:spPr bwMode="auto">
          <a:xfrm>
            <a:off x="7535863" y="3919538"/>
            <a:ext cx="1608137" cy="61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a:solidFill>
                  <a:schemeClr val="accent2"/>
                </a:solidFill>
                <a:latin typeface="Times New Roman" charset="0"/>
              </a:rPr>
              <a:t>General </a:t>
            </a:r>
          </a:p>
          <a:p>
            <a:pPr algn="ctr"/>
            <a:r>
              <a:rPr lang="en-US" sz="1700" b="1">
                <a:solidFill>
                  <a:schemeClr val="accent2"/>
                </a:solidFill>
                <a:latin typeface="Times New Roman" charset="0"/>
              </a:rPr>
              <a:t>Logic</a:t>
            </a:r>
          </a:p>
        </p:txBody>
      </p:sp>
      <p:sp>
        <p:nvSpPr>
          <p:cNvPr id="135174" name="Text Box 6"/>
          <p:cNvSpPr txBox="1">
            <a:spLocks noChangeArrowheads="1"/>
          </p:cNvSpPr>
          <p:nvPr/>
        </p:nvSpPr>
        <p:spPr bwMode="auto">
          <a:xfrm>
            <a:off x="1627188" y="2695114"/>
            <a:ext cx="979487"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a:solidFill>
                  <a:srgbClr val="CC9900"/>
                </a:solidFill>
                <a:latin typeface="Times New Roman" charset="0"/>
              </a:rPr>
              <a:t>Thesauri</a:t>
            </a:r>
          </a:p>
        </p:txBody>
      </p:sp>
      <p:sp>
        <p:nvSpPr>
          <p:cNvPr id="135175" name="Text Box 7"/>
          <p:cNvSpPr txBox="1">
            <a:spLocks noChangeArrowheads="1"/>
          </p:cNvSpPr>
          <p:nvPr/>
        </p:nvSpPr>
        <p:spPr bwMode="auto">
          <a:xfrm>
            <a:off x="5080000" y="2145839"/>
            <a:ext cx="1608138" cy="61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a:solidFill>
                  <a:schemeClr val="accent2"/>
                </a:solidFill>
                <a:latin typeface="Times New Roman" charset="0"/>
              </a:rPr>
              <a:t>formal</a:t>
            </a:r>
          </a:p>
          <a:p>
            <a:pPr algn="ctr"/>
            <a:r>
              <a:rPr lang="en-US" sz="1700" b="1">
                <a:solidFill>
                  <a:schemeClr val="accent2"/>
                </a:solidFill>
                <a:latin typeface="Times New Roman" charset="0"/>
              </a:rPr>
              <a:t>Taxonomies</a:t>
            </a:r>
          </a:p>
        </p:txBody>
      </p:sp>
      <p:sp>
        <p:nvSpPr>
          <p:cNvPr id="135176" name="Text Box 8"/>
          <p:cNvSpPr txBox="1">
            <a:spLocks noChangeArrowheads="1"/>
          </p:cNvSpPr>
          <p:nvPr/>
        </p:nvSpPr>
        <p:spPr bwMode="auto">
          <a:xfrm>
            <a:off x="5757863" y="4350876"/>
            <a:ext cx="1865312" cy="61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dirty="0">
                <a:solidFill>
                  <a:schemeClr val="accent2"/>
                </a:solidFill>
                <a:latin typeface="Times New Roman" charset="0"/>
              </a:rPr>
              <a:t>Frames</a:t>
            </a:r>
          </a:p>
          <a:p>
            <a:pPr algn="ctr"/>
            <a:r>
              <a:rPr lang="en-US" sz="1700" b="1" dirty="0">
                <a:solidFill>
                  <a:schemeClr val="accent2"/>
                </a:solidFill>
                <a:latin typeface="Times New Roman" charset="0"/>
              </a:rPr>
              <a:t>(OKBC)</a:t>
            </a:r>
          </a:p>
        </p:txBody>
      </p:sp>
      <p:sp>
        <p:nvSpPr>
          <p:cNvPr id="135177" name="Line 9"/>
          <p:cNvSpPr>
            <a:spLocks noChangeShapeType="1"/>
          </p:cNvSpPr>
          <p:nvPr/>
        </p:nvSpPr>
        <p:spPr bwMode="auto">
          <a:xfrm>
            <a:off x="4148138" y="1901364"/>
            <a:ext cx="847725" cy="2776537"/>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5178" name="Text Box 10"/>
          <p:cNvSpPr txBox="1">
            <a:spLocks noChangeArrowheads="1"/>
          </p:cNvSpPr>
          <p:nvPr/>
        </p:nvSpPr>
        <p:spPr bwMode="auto">
          <a:xfrm>
            <a:off x="4826000" y="3598401"/>
            <a:ext cx="1874838" cy="61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dirty="0">
                <a:solidFill>
                  <a:srgbClr val="FF0000"/>
                </a:solidFill>
                <a:latin typeface="Times New Roman" charset="0"/>
              </a:rPr>
              <a:t>Data Models</a:t>
            </a:r>
          </a:p>
          <a:p>
            <a:pPr algn="ctr"/>
            <a:r>
              <a:rPr lang="en-US" sz="1700" b="1" dirty="0">
                <a:solidFill>
                  <a:srgbClr val="FF0000"/>
                </a:solidFill>
                <a:latin typeface="Times New Roman" charset="0"/>
              </a:rPr>
              <a:t>(UML, STEP)</a:t>
            </a:r>
          </a:p>
        </p:txBody>
      </p:sp>
      <p:sp>
        <p:nvSpPr>
          <p:cNvPr id="135179" name="Text Box 11"/>
          <p:cNvSpPr txBox="1">
            <a:spLocks noChangeArrowheads="1"/>
          </p:cNvSpPr>
          <p:nvPr/>
        </p:nvSpPr>
        <p:spPr bwMode="auto">
          <a:xfrm>
            <a:off x="6688138" y="1507664"/>
            <a:ext cx="1603375" cy="87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a:solidFill>
                  <a:schemeClr val="accent2"/>
                </a:solidFill>
                <a:latin typeface="Times New Roman" charset="0"/>
              </a:rPr>
              <a:t>Description Logics</a:t>
            </a:r>
          </a:p>
          <a:p>
            <a:pPr algn="ctr"/>
            <a:r>
              <a:rPr lang="en-US" sz="1700" b="1">
                <a:solidFill>
                  <a:schemeClr val="accent2"/>
                </a:solidFill>
                <a:latin typeface="Times New Roman" charset="0"/>
              </a:rPr>
              <a:t>(DAML+OIL)</a:t>
            </a:r>
          </a:p>
        </p:txBody>
      </p:sp>
      <p:sp>
        <p:nvSpPr>
          <p:cNvPr id="135180" name="Text Box 12"/>
          <p:cNvSpPr txBox="1">
            <a:spLocks noChangeArrowheads="1"/>
          </p:cNvSpPr>
          <p:nvPr/>
        </p:nvSpPr>
        <p:spPr bwMode="auto">
          <a:xfrm>
            <a:off x="2794000" y="3615864"/>
            <a:ext cx="1778000"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dirty="0">
                <a:solidFill>
                  <a:srgbClr val="CC9900"/>
                </a:solidFill>
                <a:latin typeface="Times New Roman" charset="0"/>
              </a:rPr>
              <a:t>Principled, informal</a:t>
            </a:r>
            <a:r>
              <a:rPr lang="en-US" sz="1600" dirty="0">
                <a:solidFill>
                  <a:srgbClr val="4D4D4D"/>
                </a:solidFill>
                <a:latin typeface="Times New Roman" charset="0"/>
              </a:rPr>
              <a:t> </a:t>
            </a:r>
            <a:r>
              <a:rPr lang="en-US" sz="1600" b="1" dirty="0">
                <a:solidFill>
                  <a:srgbClr val="CC9900"/>
                </a:solidFill>
                <a:latin typeface="Times New Roman" charset="0"/>
              </a:rPr>
              <a:t>hierarchies</a:t>
            </a:r>
          </a:p>
        </p:txBody>
      </p:sp>
      <p:sp>
        <p:nvSpPr>
          <p:cNvPr id="135181" name="Text Box 13"/>
          <p:cNvSpPr txBox="1">
            <a:spLocks noChangeArrowheads="1"/>
          </p:cNvSpPr>
          <p:nvPr/>
        </p:nvSpPr>
        <p:spPr bwMode="auto">
          <a:xfrm>
            <a:off x="88583" y="1493376"/>
            <a:ext cx="1524000" cy="83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dirty="0">
                <a:solidFill>
                  <a:srgbClr val="CC9900"/>
                </a:solidFill>
                <a:latin typeface="Times New Roman" charset="0"/>
              </a:rPr>
              <a:t>ad hoc Hierarchies </a:t>
            </a:r>
          </a:p>
          <a:p>
            <a:pPr algn="ctr"/>
            <a:r>
              <a:rPr lang="en-US" sz="1600" b="1" dirty="0">
                <a:solidFill>
                  <a:srgbClr val="CC9900"/>
                </a:solidFill>
                <a:latin typeface="Times New Roman" charset="0"/>
              </a:rPr>
              <a:t>(Wikipedia)</a:t>
            </a:r>
          </a:p>
        </p:txBody>
      </p:sp>
      <p:grpSp>
        <p:nvGrpSpPr>
          <p:cNvPr id="135182" name="Group 14"/>
          <p:cNvGrpSpPr>
            <a:grpSpLocks/>
          </p:cNvGrpSpPr>
          <p:nvPr/>
        </p:nvGrpSpPr>
        <p:grpSpPr bwMode="auto">
          <a:xfrm>
            <a:off x="504825" y="2963401"/>
            <a:ext cx="254000" cy="488950"/>
            <a:chOff x="286" y="1536"/>
            <a:chExt cx="144" cy="288"/>
          </a:xfrm>
        </p:grpSpPr>
        <p:sp>
          <p:nvSpPr>
            <p:cNvPr id="135183" name="AutoShape 15"/>
            <p:cNvSpPr>
              <a:spLocks noChangeArrowheads="1"/>
            </p:cNvSpPr>
            <p:nvPr/>
          </p:nvSpPr>
          <p:spPr bwMode="auto">
            <a:xfrm>
              <a:off x="286"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184" name="Line 16"/>
            <p:cNvSpPr>
              <a:spLocks noChangeShapeType="1"/>
            </p:cNvSpPr>
            <p:nvPr/>
          </p:nvSpPr>
          <p:spPr bwMode="auto">
            <a:xfrm flipV="1">
              <a:off x="358" y="1536"/>
              <a:ext cx="0" cy="144"/>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185" name="Group 17"/>
          <p:cNvGrpSpPr>
            <a:grpSpLocks/>
          </p:cNvGrpSpPr>
          <p:nvPr/>
        </p:nvGrpSpPr>
        <p:grpSpPr bwMode="auto">
          <a:xfrm>
            <a:off x="3386138" y="2880851"/>
            <a:ext cx="254000" cy="571500"/>
            <a:chOff x="1920" y="1488"/>
            <a:chExt cx="144" cy="336"/>
          </a:xfrm>
        </p:grpSpPr>
        <p:sp>
          <p:nvSpPr>
            <p:cNvPr id="135186" name="AutoShape 18"/>
            <p:cNvSpPr>
              <a:spLocks noChangeArrowheads="1"/>
            </p:cNvSpPr>
            <p:nvPr/>
          </p:nvSpPr>
          <p:spPr bwMode="auto">
            <a:xfrm>
              <a:off x="1920"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187" name="Line 19"/>
            <p:cNvSpPr>
              <a:spLocks noChangeShapeType="1"/>
            </p:cNvSpPr>
            <p:nvPr/>
          </p:nvSpPr>
          <p:spPr bwMode="auto">
            <a:xfrm flipV="1">
              <a:off x="1992" y="1488"/>
              <a:ext cx="0" cy="19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5188" name="Text Box 20"/>
          <p:cNvSpPr txBox="1">
            <a:spLocks noChangeArrowheads="1"/>
          </p:cNvSpPr>
          <p:nvPr/>
        </p:nvSpPr>
        <p:spPr bwMode="auto">
          <a:xfrm>
            <a:off x="2270125" y="1850564"/>
            <a:ext cx="1169988" cy="60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600" b="1" dirty="0">
                <a:solidFill>
                  <a:srgbClr val="CC9900"/>
                </a:solidFill>
                <a:latin typeface="Times New Roman" charset="0"/>
              </a:rPr>
              <a:t>structured</a:t>
            </a:r>
            <a:r>
              <a:rPr lang="en-US" sz="1700" dirty="0">
                <a:solidFill>
                  <a:srgbClr val="4D4D4D"/>
                </a:solidFill>
                <a:latin typeface="Times New Roman" charset="0"/>
              </a:rPr>
              <a:t> </a:t>
            </a:r>
          </a:p>
          <a:p>
            <a:pPr algn="ctr"/>
            <a:r>
              <a:rPr lang="en-US" sz="1600" b="1" dirty="0">
                <a:solidFill>
                  <a:srgbClr val="CC9900"/>
                </a:solidFill>
                <a:latin typeface="Times New Roman" charset="0"/>
              </a:rPr>
              <a:t>Glossaries</a:t>
            </a:r>
          </a:p>
        </p:txBody>
      </p:sp>
      <p:grpSp>
        <p:nvGrpSpPr>
          <p:cNvPr id="135189" name="Group 21"/>
          <p:cNvGrpSpPr>
            <a:grpSpLocks/>
          </p:cNvGrpSpPr>
          <p:nvPr/>
        </p:nvGrpSpPr>
        <p:grpSpPr bwMode="auto">
          <a:xfrm>
            <a:off x="3810000" y="3207876"/>
            <a:ext cx="254000" cy="407988"/>
            <a:chOff x="2160" y="1680"/>
            <a:chExt cx="144" cy="240"/>
          </a:xfrm>
        </p:grpSpPr>
        <p:sp>
          <p:nvSpPr>
            <p:cNvPr id="135190" name="AutoShape 22"/>
            <p:cNvSpPr>
              <a:spLocks noChangeArrowheads="1"/>
            </p:cNvSpPr>
            <p:nvPr/>
          </p:nvSpPr>
          <p:spPr bwMode="auto">
            <a:xfrm>
              <a:off x="2160"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191" name="Line 23"/>
            <p:cNvSpPr>
              <a:spLocks noChangeShapeType="1"/>
            </p:cNvSpPr>
            <p:nvPr/>
          </p:nvSpPr>
          <p:spPr bwMode="auto">
            <a:xfrm flipV="1">
              <a:off x="2232" y="1728"/>
              <a:ext cx="0" cy="19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5192" name="Text Box 24"/>
          <p:cNvSpPr txBox="1">
            <a:spLocks noChangeArrowheads="1"/>
          </p:cNvSpPr>
          <p:nvPr/>
        </p:nvSpPr>
        <p:spPr bwMode="auto">
          <a:xfrm>
            <a:off x="3055938" y="2555414"/>
            <a:ext cx="1296987" cy="35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a:solidFill>
                  <a:srgbClr val="FF0000"/>
                </a:solidFill>
                <a:latin typeface="Times New Roman" charset="0"/>
              </a:rPr>
              <a:t>XML DTDs</a:t>
            </a:r>
          </a:p>
        </p:txBody>
      </p:sp>
      <p:sp>
        <p:nvSpPr>
          <p:cNvPr id="135193" name="Text Box 25"/>
          <p:cNvSpPr txBox="1">
            <a:spLocks noChangeArrowheads="1"/>
          </p:cNvSpPr>
          <p:nvPr/>
        </p:nvSpPr>
        <p:spPr bwMode="auto">
          <a:xfrm>
            <a:off x="1184275" y="4187364"/>
            <a:ext cx="1314450" cy="87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a:solidFill>
                  <a:srgbClr val="008000"/>
                </a:solidFill>
                <a:latin typeface="Times New Roman" charset="0"/>
              </a:rPr>
              <a:t>Data </a:t>
            </a:r>
          </a:p>
          <a:p>
            <a:pPr algn="ctr"/>
            <a:r>
              <a:rPr lang="en-US" sz="1700" b="1">
                <a:solidFill>
                  <a:srgbClr val="008000"/>
                </a:solidFill>
                <a:latin typeface="Times New Roman" charset="0"/>
              </a:rPr>
              <a:t>Dictionaries</a:t>
            </a:r>
          </a:p>
          <a:p>
            <a:pPr algn="ctr"/>
            <a:r>
              <a:rPr lang="en-US" sz="1700" b="1">
                <a:solidFill>
                  <a:srgbClr val="008000"/>
                </a:solidFill>
                <a:latin typeface="Times New Roman" charset="0"/>
              </a:rPr>
              <a:t>(EDI)</a:t>
            </a:r>
          </a:p>
        </p:txBody>
      </p:sp>
      <p:sp>
        <p:nvSpPr>
          <p:cNvPr id="135194" name="Text Box 26"/>
          <p:cNvSpPr txBox="1">
            <a:spLocks noChangeArrowheads="1"/>
          </p:cNvSpPr>
          <p:nvPr/>
        </p:nvSpPr>
        <p:spPr bwMode="auto">
          <a:xfrm>
            <a:off x="365125" y="3666664"/>
            <a:ext cx="1158875" cy="61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ja-JP" altLang="en-US" sz="1700" b="1">
                <a:solidFill>
                  <a:srgbClr val="008000"/>
                </a:solidFill>
                <a:latin typeface="Arial"/>
              </a:rPr>
              <a:t>‘</a:t>
            </a:r>
            <a:r>
              <a:rPr lang="en-US" sz="1700" b="1">
                <a:solidFill>
                  <a:srgbClr val="008000"/>
                </a:solidFill>
                <a:latin typeface="Times New Roman" charset="0"/>
              </a:rPr>
              <a:t>ordinary</a:t>
            </a:r>
            <a:r>
              <a:rPr lang="ja-JP" altLang="en-US" sz="1700" b="1">
                <a:solidFill>
                  <a:srgbClr val="008000"/>
                </a:solidFill>
                <a:latin typeface="Arial"/>
              </a:rPr>
              <a:t>’</a:t>
            </a:r>
            <a:endParaRPr lang="en-US" sz="1700" b="1">
              <a:solidFill>
                <a:srgbClr val="008000"/>
              </a:solidFill>
              <a:latin typeface="Times New Roman" charset="0"/>
            </a:endParaRPr>
          </a:p>
          <a:p>
            <a:pPr algn="ctr"/>
            <a:r>
              <a:rPr lang="en-US" sz="1700" b="1">
                <a:solidFill>
                  <a:srgbClr val="008000"/>
                </a:solidFill>
                <a:latin typeface="Times New Roman" charset="0"/>
              </a:rPr>
              <a:t>Glossaries</a:t>
            </a:r>
          </a:p>
        </p:txBody>
      </p:sp>
      <p:grpSp>
        <p:nvGrpSpPr>
          <p:cNvPr id="135195" name="Group 27"/>
          <p:cNvGrpSpPr>
            <a:grpSpLocks/>
          </p:cNvGrpSpPr>
          <p:nvPr/>
        </p:nvGrpSpPr>
        <p:grpSpPr bwMode="auto">
          <a:xfrm>
            <a:off x="819150" y="3207876"/>
            <a:ext cx="254000" cy="490538"/>
            <a:chOff x="464" y="1680"/>
            <a:chExt cx="144" cy="288"/>
          </a:xfrm>
        </p:grpSpPr>
        <p:sp>
          <p:nvSpPr>
            <p:cNvPr id="135196" name="AutoShape 28"/>
            <p:cNvSpPr>
              <a:spLocks noChangeArrowheads="1"/>
            </p:cNvSpPr>
            <p:nvPr/>
          </p:nvSpPr>
          <p:spPr bwMode="auto">
            <a:xfrm>
              <a:off x="464"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197" name="Line 29"/>
            <p:cNvSpPr>
              <a:spLocks noChangeShapeType="1"/>
            </p:cNvSpPr>
            <p:nvPr/>
          </p:nvSpPr>
          <p:spPr bwMode="auto">
            <a:xfrm flipV="1">
              <a:off x="536" y="1776"/>
              <a:ext cx="0" cy="19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198" name="Group 30"/>
          <p:cNvGrpSpPr>
            <a:grpSpLocks/>
          </p:cNvGrpSpPr>
          <p:nvPr/>
        </p:nvGrpSpPr>
        <p:grpSpPr bwMode="auto">
          <a:xfrm>
            <a:off x="1762125" y="3207876"/>
            <a:ext cx="254000" cy="1062038"/>
            <a:chOff x="999" y="1680"/>
            <a:chExt cx="144" cy="624"/>
          </a:xfrm>
        </p:grpSpPr>
        <p:sp>
          <p:nvSpPr>
            <p:cNvPr id="135199" name="Line 31"/>
            <p:cNvSpPr>
              <a:spLocks noChangeShapeType="1"/>
            </p:cNvSpPr>
            <p:nvPr/>
          </p:nvSpPr>
          <p:spPr bwMode="auto">
            <a:xfrm flipV="1">
              <a:off x="1071" y="1728"/>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00" name="AutoShape 32"/>
            <p:cNvSpPr>
              <a:spLocks noChangeArrowheads="1"/>
            </p:cNvSpPr>
            <p:nvPr/>
          </p:nvSpPr>
          <p:spPr bwMode="auto">
            <a:xfrm>
              <a:off x="999"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5201" name="Text Box 33"/>
          <p:cNvSpPr txBox="1">
            <a:spLocks noChangeArrowheads="1"/>
          </p:cNvSpPr>
          <p:nvPr/>
        </p:nvSpPr>
        <p:spPr bwMode="auto">
          <a:xfrm>
            <a:off x="4408488" y="1523539"/>
            <a:ext cx="919162" cy="61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a:solidFill>
                  <a:srgbClr val="FF0000"/>
                </a:solidFill>
                <a:latin typeface="Times New Roman" charset="0"/>
              </a:rPr>
              <a:t>XML </a:t>
            </a:r>
          </a:p>
          <a:p>
            <a:pPr algn="ctr"/>
            <a:r>
              <a:rPr lang="en-US" sz="1700" b="1">
                <a:solidFill>
                  <a:srgbClr val="FF0000"/>
                </a:solidFill>
                <a:latin typeface="Times New Roman" charset="0"/>
              </a:rPr>
              <a:t>Schema</a:t>
            </a:r>
          </a:p>
        </p:txBody>
      </p:sp>
      <p:grpSp>
        <p:nvGrpSpPr>
          <p:cNvPr id="135202" name="Group 34"/>
          <p:cNvGrpSpPr>
            <a:grpSpLocks/>
          </p:cNvGrpSpPr>
          <p:nvPr/>
        </p:nvGrpSpPr>
        <p:grpSpPr bwMode="auto">
          <a:xfrm>
            <a:off x="1270000" y="2145839"/>
            <a:ext cx="254000" cy="1306512"/>
            <a:chOff x="720" y="1056"/>
            <a:chExt cx="144" cy="768"/>
          </a:xfrm>
        </p:grpSpPr>
        <p:sp>
          <p:nvSpPr>
            <p:cNvPr id="135203" name="AutoShape 35"/>
            <p:cNvSpPr>
              <a:spLocks noChangeArrowheads="1"/>
            </p:cNvSpPr>
            <p:nvPr/>
          </p:nvSpPr>
          <p:spPr bwMode="auto">
            <a:xfrm>
              <a:off x="720"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04" name="Line 36"/>
            <p:cNvSpPr>
              <a:spLocks noChangeShapeType="1"/>
            </p:cNvSpPr>
            <p:nvPr/>
          </p:nvSpPr>
          <p:spPr bwMode="auto">
            <a:xfrm flipV="1">
              <a:off x="792" y="1056"/>
              <a:ext cx="0" cy="67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205" name="Group 37"/>
          <p:cNvGrpSpPr>
            <a:grpSpLocks/>
          </p:cNvGrpSpPr>
          <p:nvPr/>
        </p:nvGrpSpPr>
        <p:grpSpPr bwMode="auto">
          <a:xfrm>
            <a:off x="2709863" y="2472864"/>
            <a:ext cx="254000" cy="979487"/>
            <a:chOff x="1536" y="1248"/>
            <a:chExt cx="144" cy="576"/>
          </a:xfrm>
        </p:grpSpPr>
        <p:sp>
          <p:nvSpPr>
            <p:cNvPr id="135206" name="AutoShape 38"/>
            <p:cNvSpPr>
              <a:spLocks noChangeArrowheads="1"/>
            </p:cNvSpPr>
            <p:nvPr/>
          </p:nvSpPr>
          <p:spPr bwMode="auto">
            <a:xfrm>
              <a:off x="1536"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07" name="Line 39"/>
            <p:cNvSpPr>
              <a:spLocks noChangeShapeType="1"/>
            </p:cNvSpPr>
            <p:nvPr/>
          </p:nvSpPr>
          <p:spPr bwMode="auto">
            <a:xfrm flipV="1">
              <a:off x="1608" y="1248"/>
              <a:ext cx="0" cy="48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5208" name="Text Box 40"/>
          <p:cNvSpPr txBox="1">
            <a:spLocks noChangeArrowheads="1"/>
          </p:cNvSpPr>
          <p:nvPr/>
        </p:nvSpPr>
        <p:spPr bwMode="auto">
          <a:xfrm>
            <a:off x="4149725" y="4544551"/>
            <a:ext cx="919163" cy="61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a:solidFill>
                  <a:srgbClr val="FF0000"/>
                </a:solidFill>
                <a:latin typeface="Times New Roman" charset="0"/>
              </a:rPr>
              <a:t>DB </a:t>
            </a:r>
          </a:p>
          <a:p>
            <a:pPr algn="ctr"/>
            <a:r>
              <a:rPr lang="en-US" sz="1700" b="1">
                <a:solidFill>
                  <a:srgbClr val="FF0000"/>
                </a:solidFill>
                <a:latin typeface="Times New Roman" charset="0"/>
              </a:rPr>
              <a:t>Schema</a:t>
            </a:r>
          </a:p>
        </p:txBody>
      </p:sp>
      <p:grpSp>
        <p:nvGrpSpPr>
          <p:cNvPr id="135209" name="Group 41"/>
          <p:cNvGrpSpPr>
            <a:grpSpLocks/>
          </p:cNvGrpSpPr>
          <p:nvPr/>
        </p:nvGrpSpPr>
        <p:grpSpPr bwMode="auto">
          <a:xfrm>
            <a:off x="2159000" y="3044364"/>
            <a:ext cx="254000" cy="407987"/>
            <a:chOff x="1224" y="1584"/>
            <a:chExt cx="144" cy="240"/>
          </a:xfrm>
        </p:grpSpPr>
        <p:sp>
          <p:nvSpPr>
            <p:cNvPr id="135210" name="AutoShape 42"/>
            <p:cNvSpPr>
              <a:spLocks noChangeArrowheads="1"/>
            </p:cNvSpPr>
            <p:nvPr/>
          </p:nvSpPr>
          <p:spPr bwMode="auto">
            <a:xfrm>
              <a:off x="1224"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11" name="Line 43"/>
            <p:cNvSpPr>
              <a:spLocks noChangeShapeType="1"/>
            </p:cNvSpPr>
            <p:nvPr/>
          </p:nvSpPr>
          <p:spPr bwMode="auto">
            <a:xfrm flipV="1">
              <a:off x="1296" y="1584"/>
              <a:ext cx="0" cy="19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212" name="Group 44"/>
          <p:cNvGrpSpPr>
            <a:grpSpLocks/>
          </p:cNvGrpSpPr>
          <p:nvPr/>
        </p:nvGrpSpPr>
        <p:grpSpPr bwMode="auto">
          <a:xfrm>
            <a:off x="4740275" y="2064876"/>
            <a:ext cx="254000" cy="1387475"/>
            <a:chOff x="2687" y="1008"/>
            <a:chExt cx="144" cy="816"/>
          </a:xfrm>
        </p:grpSpPr>
        <p:sp>
          <p:nvSpPr>
            <p:cNvPr id="135213" name="AutoShape 45"/>
            <p:cNvSpPr>
              <a:spLocks noChangeArrowheads="1"/>
            </p:cNvSpPr>
            <p:nvPr/>
          </p:nvSpPr>
          <p:spPr bwMode="auto">
            <a:xfrm>
              <a:off x="2687"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14" name="Line 46"/>
            <p:cNvSpPr>
              <a:spLocks noChangeShapeType="1"/>
            </p:cNvSpPr>
            <p:nvPr/>
          </p:nvSpPr>
          <p:spPr bwMode="auto">
            <a:xfrm>
              <a:off x="2759" y="1008"/>
              <a:ext cx="0" cy="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215" name="Group 47"/>
          <p:cNvGrpSpPr>
            <a:grpSpLocks/>
          </p:cNvGrpSpPr>
          <p:nvPr/>
        </p:nvGrpSpPr>
        <p:grpSpPr bwMode="auto">
          <a:xfrm>
            <a:off x="5461000" y="3207876"/>
            <a:ext cx="254000" cy="490538"/>
            <a:chOff x="3096" y="1680"/>
            <a:chExt cx="144" cy="288"/>
          </a:xfrm>
        </p:grpSpPr>
        <p:sp>
          <p:nvSpPr>
            <p:cNvPr id="135216" name="AutoShape 48"/>
            <p:cNvSpPr>
              <a:spLocks noChangeArrowheads="1"/>
            </p:cNvSpPr>
            <p:nvPr/>
          </p:nvSpPr>
          <p:spPr bwMode="auto">
            <a:xfrm>
              <a:off x="3096"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17" name="Line 49"/>
            <p:cNvSpPr>
              <a:spLocks noChangeShapeType="1"/>
            </p:cNvSpPr>
            <p:nvPr/>
          </p:nvSpPr>
          <p:spPr bwMode="auto">
            <a:xfrm flipV="1">
              <a:off x="3168" y="1776"/>
              <a:ext cx="0" cy="19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218" name="Group 50"/>
          <p:cNvGrpSpPr>
            <a:grpSpLocks/>
          </p:cNvGrpSpPr>
          <p:nvPr/>
        </p:nvGrpSpPr>
        <p:grpSpPr bwMode="auto">
          <a:xfrm>
            <a:off x="5715000" y="2880851"/>
            <a:ext cx="254000" cy="571500"/>
            <a:chOff x="3240" y="1488"/>
            <a:chExt cx="144" cy="336"/>
          </a:xfrm>
        </p:grpSpPr>
        <p:sp>
          <p:nvSpPr>
            <p:cNvPr id="135219" name="AutoShape 51"/>
            <p:cNvSpPr>
              <a:spLocks noChangeArrowheads="1"/>
            </p:cNvSpPr>
            <p:nvPr/>
          </p:nvSpPr>
          <p:spPr bwMode="auto">
            <a:xfrm>
              <a:off x="3240"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20" name="Line 52"/>
            <p:cNvSpPr>
              <a:spLocks noChangeShapeType="1"/>
            </p:cNvSpPr>
            <p:nvPr/>
          </p:nvSpPr>
          <p:spPr bwMode="auto">
            <a:xfrm flipV="1">
              <a:off x="3312" y="1488"/>
              <a:ext cx="0" cy="19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221" name="Group 53"/>
          <p:cNvGrpSpPr>
            <a:grpSpLocks/>
          </p:cNvGrpSpPr>
          <p:nvPr/>
        </p:nvGrpSpPr>
        <p:grpSpPr bwMode="auto">
          <a:xfrm>
            <a:off x="6562725" y="3207876"/>
            <a:ext cx="254000" cy="1223963"/>
            <a:chOff x="3721" y="1680"/>
            <a:chExt cx="144" cy="720"/>
          </a:xfrm>
        </p:grpSpPr>
        <p:sp>
          <p:nvSpPr>
            <p:cNvPr id="135222" name="AutoShape 54"/>
            <p:cNvSpPr>
              <a:spLocks noChangeArrowheads="1"/>
            </p:cNvSpPr>
            <p:nvPr/>
          </p:nvSpPr>
          <p:spPr bwMode="auto">
            <a:xfrm>
              <a:off x="3721"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23" name="Line 55"/>
            <p:cNvSpPr>
              <a:spLocks noChangeShapeType="1"/>
            </p:cNvSpPr>
            <p:nvPr/>
          </p:nvSpPr>
          <p:spPr bwMode="auto">
            <a:xfrm flipH="1">
              <a:off x="3792" y="1824"/>
              <a:ext cx="1"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224" name="Group 56"/>
          <p:cNvGrpSpPr>
            <a:grpSpLocks/>
          </p:cNvGrpSpPr>
          <p:nvPr/>
        </p:nvGrpSpPr>
        <p:grpSpPr bwMode="auto">
          <a:xfrm>
            <a:off x="7364413" y="2391901"/>
            <a:ext cx="254000" cy="1060450"/>
            <a:chOff x="4175" y="1200"/>
            <a:chExt cx="144" cy="624"/>
          </a:xfrm>
        </p:grpSpPr>
        <p:sp>
          <p:nvSpPr>
            <p:cNvPr id="135225" name="AutoShape 57"/>
            <p:cNvSpPr>
              <a:spLocks noChangeArrowheads="1"/>
            </p:cNvSpPr>
            <p:nvPr/>
          </p:nvSpPr>
          <p:spPr bwMode="auto">
            <a:xfrm>
              <a:off x="4175"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26" name="Line 58"/>
            <p:cNvSpPr>
              <a:spLocks noChangeShapeType="1"/>
            </p:cNvSpPr>
            <p:nvPr/>
          </p:nvSpPr>
          <p:spPr bwMode="auto">
            <a:xfrm flipV="1">
              <a:off x="4246" y="1200"/>
              <a:ext cx="0" cy="528"/>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227" name="Group 59"/>
          <p:cNvGrpSpPr>
            <a:grpSpLocks/>
          </p:cNvGrpSpPr>
          <p:nvPr/>
        </p:nvGrpSpPr>
        <p:grpSpPr bwMode="auto">
          <a:xfrm>
            <a:off x="8212138" y="3207876"/>
            <a:ext cx="254000" cy="1143000"/>
            <a:chOff x="4656" y="1680"/>
            <a:chExt cx="144" cy="672"/>
          </a:xfrm>
        </p:grpSpPr>
        <p:sp>
          <p:nvSpPr>
            <p:cNvPr id="135228" name="AutoShape 60"/>
            <p:cNvSpPr>
              <a:spLocks noChangeArrowheads="1"/>
            </p:cNvSpPr>
            <p:nvPr/>
          </p:nvSpPr>
          <p:spPr bwMode="auto">
            <a:xfrm>
              <a:off x="4656"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29" name="Line 61"/>
            <p:cNvSpPr>
              <a:spLocks noChangeShapeType="1"/>
            </p:cNvSpPr>
            <p:nvPr/>
          </p:nvSpPr>
          <p:spPr bwMode="auto">
            <a:xfrm flipV="1">
              <a:off x="4728" y="1776"/>
              <a:ext cx="0" cy="576"/>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135230" name="Group 62"/>
          <p:cNvGrpSpPr>
            <a:grpSpLocks/>
          </p:cNvGrpSpPr>
          <p:nvPr/>
        </p:nvGrpSpPr>
        <p:grpSpPr bwMode="auto">
          <a:xfrm>
            <a:off x="4298950" y="3207876"/>
            <a:ext cx="254000" cy="1387475"/>
            <a:chOff x="2437" y="1680"/>
            <a:chExt cx="144" cy="816"/>
          </a:xfrm>
        </p:grpSpPr>
        <p:sp>
          <p:nvSpPr>
            <p:cNvPr id="135231" name="AutoShape 63"/>
            <p:cNvSpPr>
              <a:spLocks noChangeArrowheads="1"/>
            </p:cNvSpPr>
            <p:nvPr/>
          </p:nvSpPr>
          <p:spPr bwMode="auto">
            <a:xfrm>
              <a:off x="2437" y="1680"/>
              <a:ext cx="144" cy="144"/>
            </a:xfrm>
            <a:prstGeom prst="star4">
              <a:avLst>
                <a:gd name="adj" fmla="val 12500"/>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5232" name="Line 64"/>
            <p:cNvSpPr>
              <a:spLocks noChangeShapeType="1"/>
            </p:cNvSpPr>
            <p:nvPr/>
          </p:nvSpPr>
          <p:spPr bwMode="auto">
            <a:xfrm>
              <a:off x="2509" y="1776"/>
              <a:ext cx="0" cy="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35233" name="Text Box 65"/>
          <p:cNvSpPr txBox="1">
            <a:spLocks noChangeArrowheads="1"/>
          </p:cNvSpPr>
          <p:nvPr/>
        </p:nvSpPr>
        <p:spPr bwMode="auto">
          <a:xfrm>
            <a:off x="228600" y="5530397"/>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i="1" dirty="0">
                <a:solidFill>
                  <a:srgbClr val="006600"/>
                </a:solidFill>
                <a:latin typeface="Arial" charset="0"/>
              </a:rPr>
              <a:t>Glossaries &amp; Data Dictionaries</a:t>
            </a:r>
            <a:endParaRPr lang="en-US" sz="1800" dirty="0">
              <a:solidFill>
                <a:schemeClr val="accent2"/>
              </a:solidFill>
              <a:latin typeface="Arial" charset="0"/>
            </a:endParaRPr>
          </a:p>
        </p:txBody>
      </p:sp>
      <p:sp>
        <p:nvSpPr>
          <p:cNvPr id="135234" name="Rectangle 66"/>
          <p:cNvSpPr>
            <a:spLocks noChangeArrowheads="1"/>
          </p:cNvSpPr>
          <p:nvPr/>
        </p:nvSpPr>
        <p:spPr bwMode="auto">
          <a:xfrm>
            <a:off x="4495800" y="5530397"/>
            <a:ext cx="1905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i="1">
                <a:solidFill>
                  <a:srgbClr val="FF0000"/>
                </a:solidFill>
                <a:latin typeface="Arial" charset="0"/>
              </a:rPr>
              <a:t>MetaData,</a:t>
            </a:r>
          </a:p>
          <a:p>
            <a:r>
              <a:rPr lang="en-US" sz="1800" b="1" i="1">
                <a:solidFill>
                  <a:srgbClr val="FF0000"/>
                </a:solidFill>
                <a:latin typeface="Arial" charset="0"/>
              </a:rPr>
              <a:t>XML Schemas, &amp; Data Models</a:t>
            </a:r>
          </a:p>
        </p:txBody>
      </p:sp>
      <p:sp>
        <p:nvSpPr>
          <p:cNvPr id="135235" name="Rectangle 67"/>
          <p:cNvSpPr>
            <a:spLocks noChangeArrowheads="1"/>
          </p:cNvSpPr>
          <p:nvPr/>
        </p:nvSpPr>
        <p:spPr bwMode="auto">
          <a:xfrm>
            <a:off x="6553200" y="5530397"/>
            <a:ext cx="2209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i="1" dirty="0">
                <a:solidFill>
                  <a:schemeClr val="accent2"/>
                </a:solidFill>
                <a:latin typeface="Arial" charset="0"/>
              </a:rPr>
              <a:t>Formal Ontologies  &amp; Inference</a:t>
            </a:r>
          </a:p>
        </p:txBody>
      </p:sp>
      <p:sp>
        <p:nvSpPr>
          <p:cNvPr id="135236" name="Text Box 68"/>
          <p:cNvSpPr txBox="1">
            <a:spLocks noChangeArrowheads="1"/>
          </p:cNvSpPr>
          <p:nvPr/>
        </p:nvSpPr>
        <p:spPr bwMode="auto">
          <a:xfrm>
            <a:off x="2514600" y="5530397"/>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i="1">
                <a:solidFill>
                  <a:srgbClr val="CC9900"/>
                </a:solidFill>
                <a:latin typeface="Arial" charset="0"/>
              </a:rPr>
              <a:t>Thesauri, Taxonomies</a:t>
            </a:r>
            <a:r>
              <a:rPr lang="en-US" sz="1800" b="1" i="1">
                <a:solidFill>
                  <a:srgbClr val="CC9900"/>
                </a:solidFill>
                <a:latin typeface="Times New Roman" charset="0"/>
              </a:rPr>
              <a:t> </a:t>
            </a:r>
            <a:endParaRPr lang="en-US" sz="1800">
              <a:latin typeface="Times New Roman" charset="0"/>
            </a:endParaRPr>
          </a:p>
        </p:txBody>
      </p:sp>
      <p:sp>
        <p:nvSpPr>
          <p:cNvPr id="69" name="Line 9"/>
          <p:cNvSpPr>
            <a:spLocks noChangeShapeType="1"/>
          </p:cNvSpPr>
          <p:nvPr/>
        </p:nvSpPr>
        <p:spPr bwMode="auto">
          <a:xfrm flipV="1">
            <a:off x="137885" y="3312994"/>
            <a:ext cx="8752470" cy="23108"/>
          </a:xfrm>
          <a:prstGeom prst="line">
            <a:avLst/>
          </a:prstGeom>
          <a:noFill/>
          <a:ln w="38100">
            <a:solidFill>
              <a:schemeClr val="tx1"/>
            </a:solidFill>
            <a:round/>
            <a:headEnd type="stealth" w="lg" len="lg"/>
            <a:tailEnd type="stealth" w="lg" len="lg"/>
          </a:ln>
          <a:extLst>
            <a:ext uri="{909E8E84-426E-40DD-AFC4-6F175D3DCCD1}">
              <a14:hiddenFill xmlns:a14="http://schemas.microsoft.com/office/drawing/2010/main">
                <a:noFill/>
              </a14:hiddenFill>
            </a:ext>
          </a:extLst>
        </p:spPr>
        <p:txBody>
          <a:bodyPr wrap="none" anchor="ctr"/>
          <a:lstStyle/>
          <a:p>
            <a:endParaRPr lang="en-US"/>
          </a:p>
        </p:txBody>
      </p:sp>
      <p:sp>
        <p:nvSpPr>
          <p:cNvPr id="71" name="Title 1"/>
          <p:cNvSpPr txBox="1">
            <a:spLocks/>
          </p:cNvSpPr>
          <p:nvPr/>
        </p:nvSpPr>
        <p:spPr>
          <a:xfrm>
            <a:off x="189778" y="228600"/>
            <a:ext cx="8576270"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200" dirty="0"/>
              <a:t>Formalities of Knowledge Representations</a:t>
            </a:r>
          </a:p>
        </p:txBody>
      </p:sp>
      <p:sp>
        <p:nvSpPr>
          <p:cNvPr id="70" name="Text Box 8"/>
          <p:cNvSpPr txBox="1">
            <a:spLocks noChangeArrowheads="1"/>
          </p:cNvSpPr>
          <p:nvPr/>
        </p:nvSpPr>
        <p:spPr bwMode="auto">
          <a:xfrm>
            <a:off x="6685757" y="4658851"/>
            <a:ext cx="1865312" cy="88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100008" tIns="50004" rIns="100008" bIns="50004">
            <a:spAutoFit/>
          </a:bodyPr>
          <a:lstStyle>
            <a:lvl1pPr defTabSz="1000125">
              <a:defRPr sz="2400">
                <a:solidFill>
                  <a:schemeClr val="tx1"/>
                </a:solidFill>
                <a:latin typeface="Times" charset="0"/>
                <a:ea typeface="ＭＳ Ｐゴシック" charset="0"/>
              </a:defRPr>
            </a:lvl1pPr>
            <a:lvl2pPr marL="500063" defTabSz="1000125">
              <a:defRPr sz="2400">
                <a:solidFill>
                  <a:schemeClr val="tx1"/>
                </a:solidFill>
                <a:latin typeface="Times" charset="0"/>
                <a:ea typeface="ＭＳ Ｐゴシック" charset="0"/>
              </a:defRPr>
            </a:lvl2pPr>
            <a:lvl3pPr marL="1000125" defTabSz="1000125">
              <a:defRPr sz="2400">
                <a:solidFill>
                  <a:schemeClr val="tx1"/>
                </a:solidFill>
                <a:latin typeface="Times" charset="0"/>
                <a:ea typeface="ＭＳ Ｐゴシック" charset="0"/>
              </a:defRPr>
            </a:lvl3pPr>
            <a:lvl4pPr marL="1500188" defTabSz="1000125">
              <a:defRPr sz="2400">
                <a:solidFill>
                  <a:schemeClr val="tx1"/>
                </a:solidFill>
                <a:latin typeface="Times" charset="0"/>
                <a:ea typeface="ＭＳ Ｐゴシック" charset="0"/>
              </a:defRPr>
            </a:lvl4pPr>
            <a:lvl5pPr marL="2000250" defTabSz="1000125">
              <a:defRPr sz="2400">
                <a:solidFill>
                  <a:schemeClr val="tx1"/>
                </a:solidFill>
                <a:latin typeface="Times" charset="0"/>
                <a:ea typeface="ＭＳ Ｐゴシック" charset="0"/>
              </a:defRPr>
            </a:lvl5pPr>
            <a:lvl6pPr marL="2457450" defTabSz="1000125" eaLnBrk="0" fontAlgn="base" hangingPunct="0">
              <a:spcBef>
                <a:spcPct val="0"/>
              </a:spcBef>
              <a:spcAft>
                <a:spcPct val="0"/>
              </a:spcAft>
              <a:defRPr sz="2400">
                <a:solidFill>
                  <a:schemeClr val="tx1"/>
                </a:solidFill>
                <a:latin typeface="Times" charset="0"/>
                <a:ea typeface="ＭＳ Ｐゴシック" charset="0"/>
              </a:defRPr>
            </a:lvl6pPr>
            <a:lvl7pPr marL="2914650" defTabSz="1000125" eaLnBrk="0" fontAlgn="base" hangingPunct="0">
              <a:spcBef>
                <a:spcPct val="0"/>
              </a:spcBef>
              <a:spcAft>
                <a:spcPct val="0"/>
              </a:spcAft>
              <a:defRPr sz="2400">
                <a:solidFill>
                  <a:schemeClr val="tx1"/>
                </a:solidFill>
                <a:latin typeface="Times" charset="0"/>
                <a:ea typeface="ＭＳ Ｐゴシック" charset="0"/>
              </a:defRPr>
            </a:lvl7pPr>
            <a:lvl8pPr marL="3371850" defTabSz="1000125" eaLnBrk="0" fontAlgn="base" hangingPunct="0">
              <a:spcBef>
                <a:spcPct val="0"/>
              </a:spcBef>
              <a:spcAft>
                <a:spcPct val="0"/>
              </a:spcAft>
              <a:defRPr sz="2400">
                <a:solidFill>
                  <a:schemeClr val="tx1"/>
                </a:solidFill>
                <a:latin typeface="Times" charset="0"/>
                <a:ea typeface="ＭＳ Ｐゴシック" charset="0"/>
              </a:defRPr>
            </a:lvl8pPr>
            <a:lvl9pPr marL="3829050" defTabSz="1000125"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700" b="1" dirty="0">
                <a:latin typeface="Times New Roman" charset="0"/>
              </a:rPr>
              <a:t>OWL</a:t>
            </a:r>
          </a:p>
          <a:p>
            <a:pPr algn="ctr"/>
            <a:r>
              <a:rPr lang="en-US" sz="1700" b="1" dirty="0">
                <a:latin typeface="Times New Roman" charset="0"/>
              </a:rPr>
              <a:t>IEEE ORA</a:t>
            </a:r>
          </a:p>
          <a:p>
            <a:pPr algn="ctr"/>
            <a:r>
              <a:rPr lang="en-US" sz="1700" b="1" dirty="0">
                <a:latin typeface="Times New Roman" charset="0"/>
              </a:rPr>
              <a:t>Group</a:t>
            </a:r>
          </a:p>
        </p:txBody>
      </p:sp>
    </p:spTree>
    <p:extLst>
      <p:ext uri="{BB962C8B-B14F-4D97-AF65-F5344CB8AC3E}">
        <p14:creationId xmlns:p14="http://schemas.microsoft.com/office/powerpoint/2010/main" val="21310935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0457" y="1038664"/>
            <a:ext cx="5509022" cy="1004888"/>
          </a:xfrm>
        </p:spPr>
        <p:txBody>
          <a:bodyPr>
            <a:noAutofit/>
          </a:bodyPr>
          <a:lstStyle/>
          <a:p>
            <a:pPr algn="ctr"/>
            <a:r>
              <a:rPr lang="en-US" sz="3000" dirty="0"/>
              <a:t>Core Ontologies for Robotics and Automation Standard</a:t>
            </a:r>
          </a:p>
        </p:txBody>
      </p:sp>
      <p:sp>
        <p:nvSpPr>
          <p:cNvPr id="3" name="Content Placeholder 2"/>
          <p:cNvSpPr>
            <a:spLocks noGrp="1"/>
          </p:cNvSpPr>
          <p:nvPr>
            <p:ph idx="1"/>
          </p:nvPr>
        </p:nvSpPr>
        <p:spPr>
          <a:xfrm>
            <a:off x="510702" y="2026056"/>
            <a:ext cx="4523584" cy="3844523"/>
          </a:xfrm>
        </p:spPr>
        <p:txBody>
          <a:bodyPr>
            <a:normAutofit/>
          </a:bodyPr>
          <a:lstStyle/>
          <a:p>
            <a:r>
              <a:rPr lang="en-US" sz="1350" dirty="0"/>
              <a:t>IEEE 1872 -Core Ontology for Robotics and Automation (CORA)</a:t>
            </a:r>
          </a:p>
          <a:p>
            <a:pPr lvl="1">
              <a:spcBef>
                <a:spcPts val="0"/>
              </a:spcBef>
            </a:pPr>
            <a:r>
              <a:rPr lang="en-US" sz="1200" dirty="0"/>
              <a:t>“… allows for the representation of, reasoning about, and communication of knowledge in the robotics and automation domain.”</a:t>
            </a:r>
          </a:p>
          <a:p>
            <a:pPr lvl="1">
              <a:spcBef>
                <a:spcPts val="0"/>
              </a:spcBef>
            </a:pPr>
            <a:r>
              <a:rPr lang="en-US" sz="1200" dirty="0"/>
              <a:t>http://standards.ieee.org/findstds/standard/1872-2015.html</a:t>
            </a:r>
          </a:p>
          <a:p>
            <a:pPr lvl="1">
              <a:spcBef>
                <a:spcPts val="0"/>
              </a:spcBef>
            </a:pPr>
            <a:r>
              <a:rPr lang="en-US" sz="1200" dirty="0"/>
              <a:t>First ontology-based IEEE RAS standard</a:t>
            </a:r>
          </a:p>
          <a:p>
            <a:pPr>
              <a:spcBef>
                <a:spcPts val="0"/>
              </a:spcBef>
            </a:pPr>
            <a:r>
              <a:rPr lang="en-US" sz="1350" dirty="0"/>
              <a:t>IEEE Ontologies for Robotics and Automation Standards Working Group</a:t>
            </a:r>
          </a:p>
          <a:p>
            <a:pPr lvl="1">
              <a:spcBef>
                <a:spcPts val="0"/>
              </a:spcBef>
            </a:pPr>
            <a:r>
              <a:rPr lang="en-US" sz="1200" dirty="0"/>
              <a:t>November 2011 – Became a working group</a:t>
            </a:r>
          </a:p>
          <a:p>
            <a:pPr lvl="1">
              <a:spcBef>
                <a:spcPts val="0"/>
              </a:spcBef>
            </a:pPr>
            <a:r>
              <a:rPr lang="en-US" sz="1200" dirty="0"/>
              <a:t>July 2014 – Initial standard applied to robots at NIST and Georgia Tech</a:t>
            </a:r>
          </a:p>
          <a:p>
            <a:pPr lvl="1">
              <a:spcBef>
                <a:spcPts val="0"/>
              </a:spcBef>
            </a:pPr>
            <a:r>
              <a:rPr lang="en-US" sz="1200" dirty="0"/>
              <a:t>April 2015 – CORA Becomes a Standard (unanimous approval from ballot group)</a:t>
            </a:r>
          </a:p>
          <a:p>
            <a:pPr lvl="1">
              <a:spcBef>
                <a:spcPts val="0"/>
              </a:spcBef>
            </a:pPr>
            <a:r>
              <a:rPr lang="en-US" sz="1200" dirty="0"/>
              <a:t>175 members representing 23 countries </a:t>
            </a:r>
          </a:p>
          <a:p>
            <a:pPr lvl="2">
              <a:spcBef>
                <a:spcPts val="0"/>
              </a:spcBef>
            </a:pPr>
            <a:r>
              <a:rPr lang="en-US" sz="1050" dirty="0"/>
              <a:t>~50% educational institutions, ~25% industry, ~25% government</a:t>
            </a:r>
          </a:p>
          <a:p>
            <a:pPr lvl="2">
              <a:spcBef>
                <a:spcPts val="0"/>
              </a:spcBef>
            </a:pPr>
            <a:r>
              <a:rPr lang="en-US" sz="1050" dirty="0"/>
              <a:t>~50% US, ~50% non-US</a:t>
            </a:r>
          </a:p>
        </p:txBody>
      </p:sp>
      <p:grpSp>
        <p:nvGrpSpPr>
          <p:cNvPr id="6" name="Group 5"/>
          <p:cNvGrpSpPr/>
          <p:nvPr/>
        </p:nvGrpSpPr>
        <p:grpSpPr>
          <a:xfrm>
            <a:off x="6134041" y="2043552"/>
            <a:ext cx="2391485" cy="3343275"/>
            <a:chOff x="6819399" y="1889737"/>
            <a:chExt cx="3460762" cy="4476004"/>
          </a:xfrm>
        </p:grpSpPr>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19399" y="1889737"/>
              <a:ext cx="3460762" cy="4476004"/>
            </a:xfrm>
            <a:prstGeom prst="rect">
              <a:avLst/>
            </a:prstGeom>
          </p:spPr>
        </p:pic>
        <p:sp>
          <p:nvSpPr>
            <p:cNvPr id="10" name="Rectangle 9"/>
            <p:cNvSpPr/>
            <p:nvPr/>
          </p:nvSpPr>
          <p:spPr>
            <a:xfrm>
              <a:off x="6819399" y="1889737"/>
              <a:ext cx="3460762" cy="447600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sp>
        <p:nvSpPr>
          <p:cNvPr id="4" name="Rectangle 3"/>
          <p:cNvSpPr/>
          <p:nvPr/>
        </p:nvSpPr>
        <p:spPr>
          <a:xfrm>
            <a:off x="5775416" y="5503044"/>
            <a:ext cx="2978332" cy="438582"/>
          </a:xfrm>
          <a:prstGeom prst="rect">
            <a:avLst/>
          </a:prstGeom>
        </p:spPr>
        <p:txBody>
          <a:bodyPr wrap="square">
            <a:spAutoFit/>
          </a:bodyPr>
          <a:lstStyle/>
          <a:p>
            <a:r>
              <a:rPr lang="en-US" sz="750" dirty="0">
                <a:latin typeface="Calibri" panose="020F0502020204030204" pitchFamily="34" charset="0"/>
              </a:rPr>
              <a:t>C. I. Schlenoff, "Let’s Talk, Robots" Scientific Computing Magazine, Scientific Computing, 100 Enterprise Dr. Suite 600, Rockaway, NJ, 07866, United States, (21-Nov-2016) </a:t>
            </a:r>
            <a:endParaRPr lang="en-US" sz="750" dirty="0"/>
          </a:p>
        </p:txBody>
      </p:sp>
    </p:spTree>
    <p:extLst>
      <p:ext uri="{BB962C8B-B14F-4D97-AF65-F5344CB8AC3E}">
        <p14:creationId xmlns:p14="http://schemas.microsoft.com/office/powerpoint/2010/main" val="211499189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Image" descr="Image"/>
          <p:cNvPicPr>
            <a:picLocks noChangeAspect="1"/>
          </p:cNvPicPr>
          <p:nvPr/>
        </p:nvPicPr>
        <p:blipFill>
          <a:blip r:embed="rId3">
            <a:extLst/>
          </a:blip>
          <a:stretch>
            <a:fillRect/>
          </a:stretch>
        </p:blipFill>
        <p:spPr>
          <a:xfrm>
            <a:off x="223204" y="1548608"/>
            <a:ext cx="4384454" cy="4463453"/>
          </a:xfrm>
          <a:prstGeom prst="rect">
            <a:avLst/>
          </a:prstGeom>
          <a:ln w="12700">
            <a:miter lim="400000"/>
          </a:ln>
        </p:spPr>
      </p:pic>
      <p:sp>
        <p:nvSpPr>
          <p:cNvPr id="32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325" name="Image" descr="Image"/>
          <p:cNvPicPr>
            <a:picLocks noChangeAspect="1"/>
          </p:cNvPicPr>
          <p:nvPr/>
        </p:nvPicPr>
        <p:blipFill>
          <a:blip r:embed="rId4">
            <a:extLst/>
          </a:blip>
          <a:stretch>
            <a:fillRect/>
          </a:stretch>
        </p:blipFill>
        <p:spPr>
          <a:xfrm>
            <a:off x="5153491" y="2167535"/>
            <a:ext cx="2770798" cy="1554548"/>
          </a:xfrm>
          <a:prstGeom prst="rect">
            <a:avLst/>
          </a:prstGeom>
          <a:ln w="12700">
            <a:miter lim="400000"/>
          </a:ln>
        </p:spPr>
      </p:pic>
      <p:pic>
        <p:nvPicPr>
          <p:cNvPr id="326" name="Image" descr="Image"/>
          <p:cNvPicPr>
            <a:picLocks noChangeAspect="1"/>
          </p:cNvPicPr>
          <p:nvPr/>
        </p:nvPicPr>
        <p:blipFill>
          <a:blip r:embed="rId5">
            <a:extLst/>
          </a:blip>
          <a:stretch>
            <a:fillRect/>
          </a:stretch>
        </p:blipFill>
        <p:spPr>
          <a:xfrm>
            <a:off x="5259582" y="3907794"/>
            <a:ext cx="3018235" cy="1205509"/>
          </a:xfrm>
          <a:prstGeom prst="rect">
            <a:avLst/>
          </a:prstGeom>
          <a:ln w="12700">
            <a:miter lim="400000"/>
          </a:ln>
        </p:spPr>
      </p:pic>
      <p:sp>
        <p:nvSpPr>
          <p:cNvPr id="327" name="IEEE 1872-2015"/>
          <p:cNvSpPr txBox="1"/>
          <p:nvPr/>
        </p:nvSpPr>
        <p:spPr>
          <a:xfrm>
            <a:off x="357187" y="508796"/>
            <a:ext cx="8429626"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t>IEEE 1872-2015</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332" name="Image" descr="Image"/>
          <p:cNvPicPr>
            <a:picLocks noChangeAspect="1"/>
          </p:cNvPicPr>
          <p:nvPr/>
        </p:nvPicPr>
        <p:blipFill>
          <a:blip r:embed="rId3">
            <a:extLst/>
          </a:blip>
          <a:stretch>
            <a:fillRect/>
          </a:stretch>
        </p:blipFill>
        <p:spPr>
          <a:xfrm>
            <a:off x="1241457" y="1623444"/>
            <a:ext cx="1684171" cy="2387313"/>
          </a:xfrm>
          <a:prstGeom prst="rect">
            <a:avLst/>
          </a:prstGeom>
          <a:ln w="12700">
            <a:miter lim="400000"/>
          </a:ln>
        </p:spPr>
      </p:pic>
      <p:sp>
        <p:nvSpPr>
          <p:cNvPr id="333" name="IEEE-SA Emerging Technology Award…"/>
          <p:cNvSpPr txBox="1"/>
          <p:nvPr/>
        </p:nvSpPr>
        <p:spPr>
          <a:xfrm>
            <a:off x="465530" y="4126742"/>
            <a:ext cx="3236025" cy="10620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p>
            <a:pPr defTabSz="321468">
              <a:defRPr sz="1100" b="1"/>
            </a:pPr>
            <a:r>
              <a:t>IEEE-SA Emerging Technology Award </a:t>
            </a:r>
          </a:p>
          <a:p>
            <a:pPr defTabSz="321468">
              <a:defRPr sz="1100"/>
            </a:pPr>
            <a:endParaRPr/>
          </a:p>
          <a:p>
            <a:pPr defTabSz="321468">
              <a:defRPr sz="1100"/>
            </a:pPr>
            <a:r>
              <a:t>for “developing the Core Ontologies for Robotics and Automation standard, which is the first RAS standard and one of the first ontology-based IEEE standards.”</a:t>
            </a:r>
          </a:p>
        </p:txBody>
      </p:sp>
      <p:sp>
        <p:nvSpPr>
          <p:cNvPr id="334" name="Mentioned in Former President Obama’s &quot;The National Artificial Intelligence Research and Development Strategic Plan&quot;…"/>
          <p:cNvSpPr txBox="1"/>
          <p:nvPr/>
        </p:nvSpPr>
        <p:spPr>
          <a:xfrm>
            <a:off x="3924905" y="4100783"/>
            <a:ext cx="5073461" cy="190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indent="4474" algn="just" defTabSz="457200">
              <a:defRPr sz="1100" b="1"/>
            </a:pPr>
            <a:r>
              <a:rPr b="0"/>
              <a:t>Mentioned in Former President Obama’s </a:t>
            </a:r>
            <a:r>
              <a:t>"The National Artificial Intelligence Research and Development Strategic Plan"</a:t>
            </a:r>
          </a:p>
          <a:p>
            <a:pPr indent="29874" algn="just" defTabSz="457200">
              <a:defRPr sz="1100" i="1"/>
            </a:pPr>
            <a:endParaRPr/>
          </a:p>
          <a:p>
            <a:pPr indent="29874" algn="just" defTabSz="457200">
              <a:defRPr sz="1100" i="1"/>
            </a:pPr>
            <a:r>
              <a:t>“One example of an AI-relevant standard that has been developed is P1872-2015 (Standard Ontologies for Robotics and Automation), developed by the Institute of Electrical and Electronics Engineers (IEEE). This standard provides a systematic way of representing knowledge and a common set of terms and definitions. These allow for unambiguous knowledge transfer among humans, robots, and other artificial systems, as well as provide a foundational basis for the application of AI technologies to robotics.”</a:t>
            </a:r>
          </a:p>
        </p:txBody>
      </p:sp>
      <p:pic>
        <p:nvPicPr>
          <p:cNvPr id="335" name="Image" descr="Image"/>
          <p:cNvPicPr>
            <a:picLocks noChangeAspect="1"/>
          </p:cNvPicPr>
          <p:nvPr/>
        </p:nvPicPr>
        <p:blipFill>
          <a:blip r:embed="rId4">
            <a:extLst/>
          </a:blip>
          <a:stretch>
            <a:fillRect/>
          </a:stretch>
        </p:blipFill>
        <p:spPr>
          <a:xfrm>
            <a:off x="5553578" y="1623444"/>
            <a:ext cx="1816115" cy="2387313"/>
          </a:xfrm>
          <a:prstGeom prst="rect">
            <a:avLst/>
          </a:prstGeom>
          <a:ln w="12700">
            <a:miter lim="400000"/>
          </a:ln>
        </p:spPr>
      </p:pic>
      <p:sp>
        <p:nvSpPr>
          <p:cNvPr id="336" name="IEEE 1872-2015"/>
          <p:cNvSpPr txBox="1"/>
          <p:nvPr/>
        </p:nvSpPr>
        <p:spPr>
          <a:xfrm>
            <a:off x="357187" y="508796"/>
            <a:ext cx="8429626" cy="85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normAutofit/>
          </a:bodyPr>
          <a:lstStyle>
            <a:lvl1pPr defTabSz="410765">
              <a:lnSpc>
                <a:spcPct val="90000"/>
              </a:lnSpc>
              <a:spcBef>
                <a:spcPts val="1100"/>
              </a:spcBef>
              <a:defRPr sz="3600" b="1"/>
            </a:lvl1pPr>
          </a:lstStyle>
          <a:p>
            <a:r>
              <a:t>IEEE 1872-2015</a:t>
            </a:r>
          </a:p>
        </p:txBody>
      </p:sp>
    </p:spTree>
  </p:cSld>
  <p:clrMapOvr>
    <a:masterClrMapping/>
  </p:clrMapOvr>
  <p:transition spd="med"/>
</p:sld>
</file>

<file path=ppt/theme/theme1.xml><?xml version="1.0" encoding="utf-8"?>
<a:theme xmlns:a="http://schemas.openxmlformats.org/drawingml/2006/main" name="IEEE-SA_PowerPoint_Template">
  <a:themeElements>
    <a:clrScheme name="IEEE-SA_PowerPoint_Template">
      <a:dk1>
        <a:srgbClr val="000000"/>
      </a:dk1>
      <a:lt1>
        <a:srgbClr val="FFFFFF"/>
      </a:lt1>
      <a:dk2>
        <a:srgbClr val="A7A7A7"/>
      </a:dk2>
      <a:lt2>
        <a:srgbClr val="535353"/>
      </a:lt2>
      <a:accent1>
        <a:srgbClr val="0066A1"/>
      </a:accent1>
      <a:accent2>
        <a:srgbClr val="009FDA"/>
      </a:accent2>
      <a:accent3>
        <a:srgbClr val="CC1239"/>
      </a:accent3>
      <a:accent4>
        <a:srgbClr val="FDC82F"/>
      </a:accent4>
      <a:accent5>
        <a:srgbClr val="E37222"/>
      </a:accent5>
      <a:accent6>
        <a:srgbClr val="69BE28"/>
      </a:accent6>
      <a:hlink>
        <a:srgbClr val="0000FF"/>
      </a:hlink>
      <a:folHlink>
        <a:srgbClr val="FF00FF"/>
      </a:folHlink>
    </a:clrScheme>
    <a:fontScheme name="IEEE-SA_PowerPoint_Template">
      <a:majorFont>
        <a:latin typeface="Helvetica"/>
        <a:ea typeface="Helvetica"/>
        <a:cs typeface="Helvetica"/>
      </a:majorFont>
      <a:minorFont>
        <a:latin typeface="Arial"/>
        <a:ea typeface="Arial"/>
        <a:cs typeface="Arial"/>
      </a:minorFont>
    </a:fontScheme>
    <a:fmtScheme name="IEEE-SA_PowerPoint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IEEE-SA_PowerPoint_Template">
  <a:themeElements>
    <a:clrScheme name="IEEE-SA_PowerPoint_Template">
      <a:dk1>
        <a:srgbClr val="000000"/>
      </a:dk1>
      <a:lt1>
        <a:srgbClr val="FFFFFF"/>
      </a:lt1>
      <a:dk2>
        <a:srgbClr val="A7A7A7"/>
      </a:dk2>
      <a:lt2>
        <a:srgbClr val="535353"/>
      </a:lt2>
      <a:accent1>
        <a:srgbClr val="0066A1"/>
      </a:accent1>
      <a:accent2>
        <a:srgbClr val="009FDA"/>
      </a:accent2>
      <a:accent3>
        <a:srgbClr val="CC1239"/>
      </a:accent3>
      <a:accent4>
        <a:srgbClr val="FDC82F"/>
      </a:accent4>
      <a:accent5>
        <a:srgbClr val="E37222"/>
      </a:accent5>
      <a:accent6>
        <a:srgbClr val="69BE28"/>
      </a:accent6>
      <a:hlink>
        <a:srgbClr val="0000FF"/>
      </a:hlink>
      <a:folHlink>
        <a:srgbClr val="FF00FF"/>
      </a:folHlink>
    </a:clrScheme>
    <a:fontScheme name="IEEE-SA_PowerPoint_Template">
      <a:majorFont>
        <a:latin typeface="Helvetica"/>
        <a:ea typeface="Helvetica"/>
        <a:cs typeface="Helvetica"/>
      </a:majorFont>
      <a:minorFont>
        <a:latin typeface="Arial"/>
        <a:ea typeface="Arial"/>
        <a:cs typeface="Arial"/>
      </a:minorFont>
    </a:fontScheme>
    <a:fmtScheme name="IEEE-SA_PowerPoint_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1478</TotalTime>
  <Words>3889</Words>
  <Application>Microsoft Office PowerPoint</Application>
  <PresentationFormat>On-screen Show (4:3)</PresentationFormat>
  <Paragraphs>514</Paragraphs>
  <Slides>42</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42</vt:i4>
      </vt:variant>
    </vt:vector>
  </HeadingPairs>
  <TitlesOfParts>
    <vt:vector size="55" baseType="lpstr">
      <vt:lpstr>ＭＳ Ｐゴシック</vt:lpstr>
      <vt:lpstr>Arial</vt:lpstr>
      <vt:lpstr>Calibri</vt:lpstr>
      <vt:lpstr>Helvetica</vt:lpstr>
      <vt:lpstr>Helvetica Neue</vt:lpstr>
      <vt:lpstr>Helvetica Neue Light</vt:lpstr>
      <vt:lpstr>Helvetica Neue Medium</vt:lpstr>
      <vt:lpstr>Helvetica Neue Thin</vt:lpstr>
      <vt:lpstr>Times New Roman</vt:lpstr>
      <vt:lpstr>Verdana</vt:lpstr>
      <vt:lpstr>Wingdings 2</vt:lpstr>
      <vt:lpstr>Zapf Dingbats</vt:lpstr>
      <vt:lpstr>IEEE-SA_PowerPoint_Template</vt:lpstr>
      <vt:lpstr>PowerPoint Presentation</vt:lpstr>
      <vt:lpstr>What does it take to verify an autonomous system?</vt:lpstr>
      <vt:lpstr>PowerPoint Presentation</vt:lpstr>
      <vt:lpstr>What is an Ontology?</vt:lpstr>
      <vt:lpstr>PowerPoint Presentation</vt:lpstr>
      <vt:lpstr>PowerPoint Presentation</vt:lpstr>
      <vt:lpstr>Core Ontologies for Robotics and Automation Standard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IEEE Global Initiative on Ethics of Autonomous and Intelligent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Robotic Ontological Standard Life Cycle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Schlenoff, Craig I. (Fed)</dc:creator>
  <cp:lastModifiedBy>Schlenoff, Craig I. (Fed)</cp:lastModifiedBy>
  <cp:revision>42</cp:revision>
  <dcterms:modified xsi:type="dcterms:W3CDTF">2018-11-06T15:33:51Z</dcterms:modified>
</cp:coreProperties>
</file>